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6"/>
  </p:notes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Overpass Ultra-Bold" charset="1" panose="00000900000000000000"/>
      <p:regular r:id="rId19"/>
    </p:embeddedFont>
    <p:embeddedFont>
      <p:font typeface="Overpass" charset="1" panose="00000500000000000000"/>
      <p:regular r:id="rId20"/>
    </p:embeddedFont>
    <p:embeddedFont>
      <p:font typeface="Overpass Light" charset="1" panose="000004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notesMasters/notesMaster1.xml" Type="http://schemas.openxmlformats.org/officeDocument/2006/relationships/notesMaster"/><Relationship Id="rId17" Target="theme/theme2.xml" Type="http://schemas.openxmlformats.org/officeDocument/2006/relationships/theme"/><Relationship Id="rId18" Target="notesSlides/notesSlide1.xml" Type="http://schemas.openxmlformats.org/officeDocument/2006/relationships/note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notesSlides/notesSlide2.xml" Type="http://schemas.openxmlformats.org/officeDocument/2006/relationships/notesSlide"/><Relationship Id="rId22" Target="fonts/font22.fntdata" Type="http://schemas.openxmlformats.org/officeDocument/2006/relationships/font"/><Relationship Id="rId23" Target="notesSlides/notesSlide3.xml" Type="http://schemas.openxmlformats.org/officeDocument/2006/relationships/notesSlide"/><Relationship Id="rId24" Target="notesSlides/notesSlide4.xml" Type="http://schemas.openxmlformats.org/officeDocument/2006/relationships/notesSlide"/><Relationship Id="rId25" Target="notesSlides/notesSlide5.xml" Type="http://schemas.openxmlformats.org/officeDocument/2006/relationships/notesSlide"/><Relationship Id="rId26" Target="notesSlides/notesSlide6.xml" Type="http://schemas.openxmlformats.org/officeDocument/2006/relationships/notesSlide"/><Relationship Id="rId27" Target="notesSlides/notesSlide7.xml" Type="http://schemas.openxmlformats.org/officeDocument/2006/relationships/notesSlide"/><Relationship Id="rId28" Target="notesSlides/notesSlide8.xml" Type="http://schemas.openxmlformats.org/officeDocument/2006/relationships/notesSlide"/><Relationship Id="rId29" Target="notesSlides/notesSlide9.xml" Type="http://schemas.openxmlformats.org/officeDocument/2006/relationships/notesSlide"/><Relationship Id="rId3" Target="viewProps.xml" Type="http://schemas.openxmlformats.org/officeDocument/2006/relationships/viewProps"/><Relationship Id="rId30" Target="notesSlides/notesSlide10.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1.png" Type="http://schemas.openxmlformats.org/officeDocument/2006/relationships/image"/><Relationship Id="rId9" Target="../media/image12.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52222">
                <a:alpha val="90196"/>
              </a:srgbClr>
            </a:solidFill>
          </p:spPr>
        </p:sp>
      </p:grpSp>
      <p:grpSp>
        <p:nvGrpSpPr>
          <p:cNvPr name="Group 6" id="6"/>
          <p:cNvGrpSpPr>
            <a:grpSpLocks noChangeAspect="true"/>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4"/>
              <a:stretch>
                <a:fillRect l="0" t="0" r="0" b="0"/>
              </a:stretch>
            </a:blipFill>
          </p:spPr>
        </p:sp>
      </p:grpSp>
      <p:sp>
        <p:nvSpPr>
          <p:cNvPr name="TextBox 8" id="8"/>
          <p:cNvSpPr txBox="true"/>
          <p:nvPr/>
        </p:nvSpPr>
        <p:spPr>
          <a:xfrm rot="0">
            <a:off x="7905155" y="3895130"/>
            <a:ext cx="8627566" cy="912762"/>
          </a:xfrm>
          <a:prstGeom prst="rect">
            <a:avLst/>
          </a:prstGeom>
        </p:spPr>
        <p:txBody>
          <a:bodyPr anchor="t" rtlCol="false" tIns="0" lIns="0" bIns="0" rIns="0">
            <a:spAutoFit/>
          </a:bodyPr>
          <a:lstStyle/>
          <a:p>
            <a:pPr algn="l">
              <a:lnSpc>
                <a:spcPts val="6062"/>
              </a:lnSpc>
            </a:pPr>
            <a:r>
              <a:rPr lang="en-US" sz="4812" b="true">
                <a:solidFill>
                  <a:srgbClr val="FFFFFF"/>
                </a:solidFill>
                <a:latin typeface="Overpass Ultra-Bold"/>
                <a:ea typeface="Overpass Ultra-Bold"/>
                <a:cs typeface="Overpass Ultra-Bold"/>
                <a:sym typeface="Overpass Ultra-Bold"/>
              </a:rPr>
              <a:t>Platforma de Colaborare Bit.ai</a:t>
            </a:r>
          </a:p>
        </p:txBody>
      </p:sp>
      <p:sp>
        <p:nvSpPr>
          <p:cNvPr name="TextBox 9" id="9"/>
          <p:cNvSpPr txBox="true"/>
          <p:nvPr/>
        </p:nvSpPr>
        <p:spPr>
          <a:xfrm rot="0">
            <a:off x="7923609" y="5761802"/>
            <a:ext cx="9335691" cy="561677"/>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Transformarea muncii în echipă prin documentație și colaborare inteligentă</a:t>
            </a:r>
          </a:p>
        </p:txBody>
      </p:sp>
      <p:sp>
        <p:nvSpPr>
          <p:cNvPr name="TextBox 10" id="10"/>
          <p:cNvSpPr txBox="true"/>
          <p:nvPr/>
        </p:nvSpPr>
        <p:spPr>
          <a:xfrm rot="0">
            <a:off x="7923609" y="6513236"/>
            <a:ext cx="9335691" cy="439787"/>
          </a:xfrm>
          <a:prstGeom prst="rect">
            <a:avLst/>
          </a:prstGeom>
        </p:spPr>
        <p:txBody>
          <a:bodyPr anchor="t" rtlCol="false" tIns="0" lIns="0" bIns="0" rIns="0">
            <a:spAutoFit/>
          </a:bodyPr>
          <a:lstStyle/>
          <a:p>
            <a:pPr algn="l">
              <a:lnSpc>
                <a:spcPts val="2625"/>
              </a:lnSpc>
            </a:pPr>
            <a:r>
              <a:rPr lang="en-US" sz="1625">
                <a:solidFill>
                  <a:srgbClr val="E5E0DF"/>
                </a:solidFill>
                <a:latin typeface="Overpass"/>
                <a:ea typeface="Overpass"/>
                <a:cs typeface="Overpass"/>
                <a:sym typeface="Overpass"/>
              </a:rPr>
              <a:t>Prezentare de Ion Chiriac și Stanislav Ivanov</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52222">
                <a:alpha val="90196"/>
              </a:srgbClr>
            </a:solidFill>
          </p:spPr>
        </p:sp>
      </p:grpSp>
      <p:sp>
        <p:nvSpPr>
          <p:cNvPr name="TextBox 6" id="6"/>
          <p:cNvSpPr txBox="true"/>
          <p:nvPr/>
        </p:nvSpPr>
        <p:spPr>
          <a:xfrm rot="0">
            <a:off x="1047155" y="854274"/>
            <a:ext cx="7263408" cy="912762"/>
          </a:xfrm>
          <a:prstGeom prst="rect">
            <a:avLst/>
          </a:prstGeom>
        </p:spPr>
        <p:txBody>
          <a:bodyPr anchor="t" rtlCol="false" tIns="0" lIns="0" bIns="0" rIns="0">
            <a:spAutoFit/>
          </a:bodyPr>
          <a:lstStyle/>
          <a:p>
            <a:pPr algn="l">
              <a:lnSpc>
                <a:spcPts val="6062"/>
              </a:lnSpc>
            </a:pPr>
            <a:r>
              <a:rPr lang="en-US" sz="4812" b="true">
                <a:solidFill>
                  <a:srgbClr val="FFFFFF"/>
                </a:solidFill>
                <a:latin typeface="Overpass Ultra-Bold"/>
                <a:ea typeface="Overpass Ultra-Bold"/>
                <a:cs typeface="Overpass Ultra-Bold"/>
                <a:sym typeface="Overpass Ultra-Bold"/>
              </a:rPr>
              <a:t>Concluzii și Recomandări</a:t>
            </a:r>
          </a:p>
        </p:txBody>
      </p:sp>
      <p:sp>
        <p:nvSpPr>
          <p:cNvPr name="TextBox 7" id="7"/>
          <p:cNvSpPr txBox="true"/>
          <p:nvPr/>
        </p:nvSpPr>
        <p:spPr>
          <a:xfrm rot="0">
            <a:off x="1047155" y="1959620"/>
            <a:ext cx="13581764" cy="1211263"/>
          </a:xfrm>
          <a:prstGeom prst="rect">
            <a:avLst/>
          </a:prstGeom>
        </p:spPr>
        <p:txBody>
          <a:bodyPr anchor="t" rtlCol="false" tIns="0" lIns="0" bIns="0" rIns="0">
            <a:spAutoFit/>
          </a:bodyPr>
          <a:lstStyle/>
          <a:p>
            <a:pPr algn="l">
              <a:lnSpc>
                <a:spcPts val="8312"/>
              </a:lnSpc>
            </a:pPr>
            <a:r>
              <a:rPr lang="en-US" sz="6687" b="true">
                <a:solidFill>
                  <a:srgbClr val="FFFFFF"/>
                </a:solidFill>
                <a:latin typeface="Overpass Ultra-Bold"/>
                <a:ea typeface="Overpass Ultra-Bold"/>
                <a:cs typeface="Overpass Ultra-Bold"/>
                <a:sym typeface="Overpass Ultra-Bold"/>
              </a:rPr>
              <a:t>Bit.ai: Viitorul Colaborării Digital</a:t>
            </a:r>
          </a:p>
        </p:txBody>
      </p:sp>
      <p:sp>
        <p:nvSpPr>
          <p:cNvPr name="TextBox 8" id="8"/>
          <p:cNvSpPr txBox="true"/>
          <p:nvPr/>
        </p:nvSpPr>
        <p:spPr>
          <a:xfrm rot="0">
            <a:off x="1047155" y="3472011"/>
            <a:ext cx="16193690" cy="980480"/>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Bit.ai se dovedește a fi o platformă inovativă și versatilă care adresează provocările reale ale colaborării în echipe moderne. Cu caracteristicile sale avansate de colaborare în timp real, integrări bogate și securitate enterprise-grade, oferă valoare semnificativă.</a:t>
            </a:r>
          </a:p>
        </p:txBody>
      </p:sp>
      <p:grpSp>
        <p:nvGrpSpPr>
          <p:cNvPr name="Group 9" id="9"/>
          <p:cNvGrpSpPr/>
          <p:nvPr/>
        </p:nvGrpSpPr>
        <p:grpSpPr>
          <a:xfrm rot="0">
            <a:off x="1042392" y="4742260"/>
            <a:ext cx="598586" cy="598586"/>
            <a:chOff x="0" y="0"/>
            <a:chExt cx="798115" cy="798115"/>
          </a:xfrm>
        </p:grpSpPr>
        <p:sp>
          <p:nvSpPr>
            <p:cNvPr name="Freeform 10" id="10"/>
            <p:cNvSpPr/>
            <p:nvPr/>
          </p:nvSpPr>
          <p:spPr>
            <a:xfrm flipH="false" flipV="false" rot="0">
              <a:off x="6350" y="6350"/>
              <a:ext cx="785368" cy="785368"/>
            </a:xfrm>
            <a:custGeom>
              <a:avLst/>
              <a:gdLst/>
              <a:ahLst/>
              <a:cxnLst/>
              <a:rect r="r" b="b" t="t" l="l"/>
              <a:pathLst>
                <a:path h="785368" w="785368">
                  <a:moveTo>
                    <a:pt x="0" y="146558"/>
                  </a:moveTo>
                  <a:cubicBezTo>
                    <a:pt x="0" y="65659"/>
                    <a:pt x="65659" y="0"/>
                    <a:pt x="146558" y="0"/>
                  </a:cubicBezTo>
                  <a:lnTo>
                    <a:pt x="638810" y="0"/>
                  </a:lnTo>
                  <a:cubicBezTo>
                    <a:pt x="719836" y="0"/>
                    <a:pt x="785368" y="65659"/>
                    <a:pt x="785368" y="146558"/>
                  </a:cubicBezTo>
                  <a:lnTo>
                    <a:pt x="785368" y="638810"/>
                  </a:lnTo>
                  <a:cubicBezTo>
                    <a:pt x="785368" y="719836"/>
                    <a:pt x="719709" y="785368"/>
                    <a:pt x="638810" y="785368"/>
                  </a:cubicBezTo>
                  <a:lnTo>
                    <a:pt x="146558" y="785368"/>
                  </a:lnTo>
                  <a:cubicBezTo>
                    <a:pt x="65659" y="785368"/>
                    <a:pt x="0" y="719709"/>
                    <a:pt x="0" y="638810"/>
                  </a:cubicBezTo>
                  <a:close/>
                </a:path>
              </a:pathLst>
            </a:custGeom>
            <a:solidFill>
              <a:srgbClr val="7E023C"/>
            </a:solidFill>
          </p:spPr>
        </p:sp>
        <p:sp>
          <p:nvSpPr>
            <p:cNvPr name="Freeform 11" id="11"/>
            <p:cNvSpPr/>
            <p:nvPr/>
          </p:nvSpPr>
          <p:spPr>
            <a:xfrm flipH="false" flipV="false" rot="0">
              <a:off x="0" y="0"/>
              <a:ext cx="798068" cy="798068"/>
            </a:xfrm>
            <a:custGeom>
              <a:avLst/>
              <a:gdLst/>
              <a:ahLst/>
              <a:cxnLst/>
              <a:rect r="r" b="b" t="t" l="l"/>
              <a:pathLst>
                <a:path h="798068" w="798068">
                  <a:moveTo>
                    <a:pt x="0" y="152908"/>
                  </a:moveTo>
                  <a:cubicBezTo>
                    <a:pt x="0" y="68453"/>
                    <a:pt x="68453" y="0"/>
                    <a:pt x="152908" y="0"/>
                  </a:cubicBezTo>
                  <a:lnTo>
                    <a:pt x="645160" y="0"/>
                  </a:lnTo>
                  <a:lnTo>
                    <a:pt x="645160" y="6350"/>
                  </a:lnTo>
                  <a:lnTo>
                    <a:pt x="645160" y="0"/>
                  </a:lnTo>
                  <a:cubicBezTo>
                    <a:pt x="729615" y="0"/>
                    <a:pt x="798068" y="68453"/>
                    <a:pt x="798068" y="152908"/>
                  </a:cubicBezTo>
                  <a:lnTo>
                    <a:pt x="791718" y="152908"/>
                  </a:lnTo>
                  <a:lnTo>
                    <a:pt x="798068" y="152908"/>
                  </a:lnTo>
                  <a:lnTo>
                    <a:pt x="798068" y="645160"/>
                  </a:lnTo>
                  <a:lnTo>
                    <a:pt x="791718" y="645160"/>
                  </a:lnTo>
                  <a:lnTo>
                    <a:pt x="798068" y="645160"/>
                  </a:lnTo>
                  <a:cubicBezTo>
                    <a:pt x="798068" y="729615"/>
                    <a:pt x="729615" y="798068"/>
                    <a:pt x="645160" y="798068"/>
                  </a:cubicBezTo>
                  <a:lnTo>
                    <a:pt x="645160" y="791718"/>
                  </a:lnTo>
                  <a:lnTo>
                    <a:pt x="645160" y="798068"/>
                  </a:lnTo>
                  <a:lnTo>
                    <a:pt x="152908" y="798068"/>
                  </a:lnTo>
                  <a:lnTo>
                    <a:pt x="152908" y="791718"/>
                  </a:lnTo>
                  <a:lnTo>
                    <a:pt x="152908" y="798068"/>
                  </a:lnTo>
                  <a:cubicBezTo>
                    <a:pt x="68453" y="798068"/>
                    <a:pt x="0" y="729615"/>
                    <a:pt x="0" y="645160"/>
                  </a:cubicBezTo>
                  <a:lnTo>
                    <a:pt x="0" y="152908"/>
                  </a:lnTo>
                  <a:lnTo>
                    <a:pt x="6350" y="152908"/>
                  </a:lnTo>
                  <a:lnTo>
                    <a:pt x="0" y="152908"/>
                  </a:lnTo>
                  <a:moveTo>
                    <a:pt x="12700" y="152908"/>
                  </a:moveTo>
                  <a:lnTo>
                    <a:pt x="12700" y="645160"/>
                  </a:lnTo>
                  <a:lnTo>
                    <a:pt x="6350" y="645160"/>
                  </a:lnTo>
                  <a:lnTo>
                    <a:pt x="12700" y="645160"/>
                  </a:lnTo>
                  <a:cubicBezTo>
                    <a:pt x="12700" y="722630"/>
                    <a:pt x="75565" y="785368"/>
                    <a:pt x="152908" y="785368"/>
                  </a:cubicBezTo>
                  <a:lnTo>
                    <a:pt x="645160" y="785368"/>
                  </a:lnTo>
                  <a:cubicBezTo>
                    <a:pt x="722630" y="785368"/>
                    <a:pt x="785368" y="722503"/>
                    <a:pt x="785368" y="645160"/>
                  </a:cubicBezTo>
                  <a:lnTo>
                    <a:pt x="785368" y="152908"/>
                  </a:lnTo>
                  <a:cubicBezTo>
                    <a:pt x="785368" y="75565"/>
                    <a:pt x="722630" y="12700"/>
                    <a:pt x="645160" y="12700"/>
                  </a:cubicBezTo>
                  <a:lnTo>
                    <a:pt x="152908" y="12700"/>
                  </a:lnTo>
                  <a:lnTo>
                    <a:pt x="152908" y="6350"/>
                  </a:lnTo>
                  <a:lnTo>
                    <a:pt x="152908" y="12700"/>
                  </a:lnTo>
                  <a:cubicBezTo>
                    <a:pt x="75565" y="12700"/>
                    <a:pt x="12700" y="75565"/>
                    <a:pt x="12700" y="152908"/>
                  </a:cubicBezTo>
                  <a:close/>
                </a:path>
              </a:pathLst>
            </a:custGeom>
            <a:solidFill>
              <a:srgbClr val="971B55"/>
            </a:solidFill>
          </p:spPr>
        </p:sp>
      </p:grpSp>
      <p:sp>
        <p:nvSpPr>
          <p:cNvPr name="TextBox 12" id="12"/>
          <p:cNvSpPr txBox="true"/>
          <p:nvPr/>
        </p:nvSpPr>
        <p:spPr>
          <a:xfrm rot="0">
            <a:off x="1156915" y="4801046"/>
            <a:ext cx="369540" cy="471487"/>
          </a:xfrm>
          <a:prstGeom prst="rect">
            <a:avLst/>
          </a:prstGeom>
        </p:spPr>
        <p:txBody>
          <a:bodyPr anchor="t" rtlCol="false" tIns="0" lIns="0" bIns="0" rIns="0">
            <a:spAutoFit/>
          </a:bodyPr>
          <a:lstStyle/>
          <a:p>
            <a:pPr algn="ctr">
              <a:lnSpc>
                <a:spcPts val="2874"/>
              </a:lnSpc>
            </a:pPr>
            <a:r>
              <a:rPr lang="en-US" sz="2874" b="true">
                <a:solidFill>
                  <a:srgbClr val="E5E0DF"/>
                </a:solidFill>
                <a:latin typeface="Overpass Ultra-Bold"/>
                <a:ea typeface="Overpass Ultra-Bold"/>
                <a:cs typeface="Overpass Ultra-Bold"/>
                <a:sym typeface="Overpass Ultra-Bold"/>
              </a:rPr>
              <a:t>1</a:t>
            </a:r>
          </a:p>
        </p:txBody>
      </p:sp>
      <p:sp>
        <p:nvSpPr>
          <p:cNvPr name="TextBox 13" id="13"/>
          <p:cNvSpPr txBox="true"/>
          <p:nvPr/>
        </p:nvSpPr>
        <p:spPr>
          <a:xfrm rot="0">
            <a:off x="1898005" y="4751189"/>
            <a:ext cx="4328815" cy="855761"/>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Recomandare pentru educație</a:t>
            </a:r>
          </a:p>
        </p:txBody>
      </p:sp>
      <p:sp>
        <p:nvSpPr>
          <p:cNvPr name="TextBox 14" id="14"/>
          <p:cNvSpPr txBox="true"/>
          <p:nvPr/>
        </p:nvSpPr>
        <p:spPr>
          <a:xfrm rot="0">
            <a:off x="1898005" y="5621090"/>
            <a:ext cx="4328815" cy="2236886"/>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Instituțiile de învățământ tehnic ar trebui să adopte Bit.ai pentru a îmbunătăți colaborarea studențească și pentru a crea baze de cunoștințe tehnice centralizate.</a:t>
            </a:r>
          </a:p>
        </p:txBody>
      </p:sp>
      <p:grpSp>
        <p:nvGrpSpPr>
          <p:cNvPr name="Group 15" id="15"/>
          <p:cNvGrpSpPr/>
          <p:nvPr/>
        </p:nvGrpSpPr>
        <p:grpSpPr>
          <a:xfrm rot="0">
            <a:off x="6549330" y="4742260"/>
            <a:ext cx="598586" cy="598586"/>
            <a:chOff x="0" y="0"/>
            <a:chExt cx="798115" cy="798115"/>
          </a:xfrm>
        </p:grpSpPr>
        <p:sp>
          <p:nvSpPr>
            <p:cNvPr name="Freeform 16" id="16"/>
            <p:cNvSpPr/>
            <p:nvPr/>
          </p:nvSpPr>
          <p:spPr>
            <a:xfrm flipH="false" flipV="false" rot="0">
              <a:off x="6350" y="6350"/>
              <a:ext cx="785368" cy="785368"/>
            </a:xfrm>
            <a:custGeom>
              <a:avLst/>
              <a:gdLst/>
              <a:ahLst/>
              <a:cxnLst/>
              <a:rect r="r" b="b" t="t" l="l"/>
              <a:pathLst>
                <a:path h="785368" w="785368">
                  <a:moveTo>
                    <a:pt x="0" y="146558"/>
                  </a:moveTo>
                  <a:cubicBezTo>
                    <a:pt x="0" y="65659"/>
                    <a:pt x="65659" y="0"/>
                    <a:pt x="146558" y="0"/>
                  </a:cubicBezTo>
                  <a:lnTo>
                    <a:pt x="638810" y="0"/>
                  </a:lnTo>
                  <a:cubicBezTo>
                    <a:pt x="719836" y="0"/>
                    <a:pt x="785368" y="65659"/>
                    <a:pt x="785368" y="146558"/>
                  </a:cubicBezTo>
                  <a:lnTo>
                    <a:pt x="785368" y="638810"/>
                  </a:lnTo>
                  <a:cubicBezTo>
                    <a:pt x="785368" y="719836"/>
                    <a:pt x="719709" y="785368"/>
                    <a:pt x="638810" y="785368"/>
                  </a:cubicBezTo>
                  <a:lnTo>
                    <a:pt x="146558" y="785368"/>
                  </a:lnTo>
                  <a:cubicBezTo>
                    <a:pt x="65659" y="785368"/>
                    <a:pt x="0" y="719709"/>
                    <a:pt x="0" y="638810"/>
                  </a:cubicBezTo>
                  <a:close/>
                </a:path>
              </a:pathLst>
            </a:custGeom>
            <a:solidFill>
              <a:srgbClr val="7E023C"/>
            </a:solidFill>
          </p:spPr>
        </p:sp>
        <p:sp>
          <p:nvSpPr>
            <p:cNvPr name="Freeform 17" id="17"/>
            <p:cNvSpPr/>
            <p:nvPr/>
          </p:nvSpPr>
          <p:spPr>
            <a:xfrm flipH="false" flipV="false" rot="0">
              <a:off x="0" y="0"/>
              <a:ext cx="798068" cy="798068"/>
            </a:xfrm>
            <a:custGeom>
              <a:avLst/>
              <a:gdLst/>
              <a:ahLst/>
              <a:cxnLst/>
              <a:rect r="r" b="b" t="t" l="l"/>
              <a:pathLst>
                <a:path h="798068" w="798068">
                  <a:moveTo>
                    <a:pt x="0" y="152908"/>
                  </a:moveTo>
                  <a:cubicBezTo>
                    <a:pt x="0" y="68453"/>
                    <a:pt x="68453" y="0"/>
                    <a:pt x="152908" y="0"/>
                  </a:cubicBezTo>
                  <a:lnTo>
                    <a:pt x="645160" y="0"/>
                  </a:lnTo>
                  <a:lnTo>
                    <a:pt x="645160" y="6350"/>
                  </a:lnTo>
                  <a:lnTo>
                    <a:pt x="645160" y="0"/>
                  </a:lnTo>
                  <a:cubicBezTo>
                    <a:pt x="729615" y="0"/>
                    <a:pt x="798068" y="68453"/>
                    <a:pt x="798068" y="152908"/>
                  </a:cubicBezTo>
                  <a:lnTo>
                    <a:pt x="791718" y="152908"/>
                  </a:lnTo>
                  <a:lnTo>
                    <a:pt x="798068" y="152908"/>
                  </a:lnTo>
                  <a:lnTo>
                    <a:pt x="798068" y="645160"/>
                  </a:lnTo>
                  <a:lnTo>
                    <a:pt x="791718" y="645160"/>
                  </a:lnTo>
                  <a:lnTo>
                    <a:pt x="798068" y="645160"/>
                  </a:lnTo>
                  <a:cubicBezTo>
                    <a:pt x="798068" y="729615"/>
                    <a:pt x="729615" y="798068"/>
                    <a:pt x="645160" y="798068"/>
                  </a:cubicBezTo>
                  <a:lnTo>
                    <a:pt x="645160" y="791718"/>
                  </a:lnTo>
                  <a:lnTo>
                    <a:pt x="645160" y="798068"/>
                  </a:lnTo>
                  <a:lnTo>
                    <a:pt x="152908" y="798068"/>
                  </a:lnTo>
                  <a:lnTo>
                    <a:pt x="152908" y="791718"/>
                  </a:lnTo>
                  <a:lnTo>
                    <a:pt x="152908" y="798068"/>
                  </a:lnTo>
                  <a:cubicBezTo>
                    <a:pt x="68453" y="798068"/>
                    <a:pt x="0" y="729615"/>
                    <a:pt x="0" y="645160"/>
                  </a:cubicBezTo>
                  <a:lnTo>
                    <a:pt x="0" y="152908"/>
                  </a:lnTo>
                  <a:lnTo>
                    <a:pt x="6350" y="152908"/>
                  </a:lnTo>
                  <a:lnTo>
                    <a:pt x="0" y="152908"/>
                  </a:lnTo>
                  <a:moveTo>
                    <a:pt x="12700" y="152908"/>
                  </a:moveTo>
                  <a:lnTo>
                    <a:pt x="12700" y="645160"/>
                  </a:lnTo>
                  <a:lnTo>
                    <a:pt x="6350" y="645160"/>
                  </a:lnTo>
                  <a:lnTo>
                    <a:pt x="12700" y="645160"/>
                  </a:lnTo>
                  <a:cubicBezTo>
                    <a:pt x="12700" y="722630"/>
                    <a:pt x="75565" y="785368"/>
                    <a:pt x="152908" y="785368"/>
                  </a:cubicBezTo>
                  <a:lnTo>
                    <a:pt x="645160" y="785368"/>
                  </a:lnTo>
                  <a:cubicBezTo>
                    <a:pt x="722630" y="785368"/>
                    <a:pt x="785368" y="722503"/>
                    <a:pt x="785368" y="645160"/>
                  </a:cubicBezTo>
                  <a:lnTo>
                    <a:pt x="785368" y="152908"/>
                  </a:lnTo>
                  <a:cubicBezTo>
                    <a:pt x="785368" y="75565"/>
                    <a:pt x="722630" y="12700"/>
                    <a:pt x="645160" y="12700"/>
                  </a:cubicBezTo>
                  <a:lnTo>
                    <a:pt x="152908" y="12700"/>
                  </a:lnTo>
                  <a:lnTo>
                    <a:pt x="152908" y="6350"/>
                  </a:lnTo>
                  <a:lnTo>
                    <a:pt x="152908" y="12700"/>
                  </a:lnTo>
                  <a:cubicBezTo>
                    <a:pt x="75565" y="12700"/>
                    <a:pt x="12700" y="75565"/>
                    <a:pt x="12700" y="152908"/>
                  </a:cubicBezTo>
                  <a:close/>
                </a:path>
              </a:pathLst>
            </a:custGeom>
            <a:solidFill>
              <a:srgbClr val="971B55"/>
            </a:solidFill>
          </p:spPr>
        </p:sp>
      </p:grpSp>
      <p:sp>
        <p:nvSpPr>
          <p:cNvPr name="TextBox 18" id="18"/>
          <p:cNvSpPr txBox="true"/>
          <p:nvPr/>
        </p:nvSpPr>
        <p:spPr>
          <a:xfrm rot="0">
            <a:off x="6663854" y="4801046"/>
            <a:ext cx="369540" cy="471487"/>
          </a:xfrm>
          <a:prstGeom prst="rect">
            <a:avLst/>
          </a:prstGeom>
        </p:spPr>
        <p:txBody>
          <a:bodyPr anchor="t" rtlCol="false" tIns="0" lIns="0" bIns="0" rIns="0">
            <a:spAutoFit/>
          </a:bodyPr>
          <a:lstStyle/>
          <a:p>
            <a:pPr algn="ctr">
              <a:lnSpc>
                <a:spcPts val="2874"/>
              </a:lnSpc>
            </a:pPr>
            <a:r>
              <a:rPr lang="en-US" sz="2874" b="true">
                <a:solidFill>
                  <a:srgbClr val="E5E0DF"/>
                </a:solidFill>
                <a:latin typeface="Overpass Ultra-Bold"/>
                <a:ea typeface="Overpass Ultra-Bold"/>
                <a:cs typeface="Overpass Ultra-Bold"/>
                <a:sym typeface="Overpass Ultra-Bold"/>
              </a:rPr>
              <a:t>2</a:t>
            </a:r>
          </a:p>
        </p:txBody>
      </p:sp>
      <p:sp>
        <p:nvSpPr>
          <p:cNvPr name="TextBox 19" id="19"/>
          <p:cNvSpPr txBox="true"/>
          <p:nvPr/>
        </p:nvSpPr>
        <p:spPr>
          <a:xfrm rot="0">
            <a:off x="7404944" y="4751189"/>
            <a:ext cx="4328815" cy="855761"/>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Recomandare pentru industrie</a:t>
            </a:r>
          </a:p>
        </p:txBody>
      </p:sp>
      <p:sp>
        <p:nvSpPr>
          <p:cNvPr name="TextBox 20" id="20"/>
          <p:cNvSpPr txBox="true"/>
          <p:nvPr/>
        </p:nvSpPr>
        <p:spPr>
          <a:xfrm rot="0">
            <a:off x="7404944" y="5621090"/>
            <a:ext cx="4328815" cy="2236886"/>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Echipele IT și companiile tech ar trebui să evalueze Bit.ai ca soluție pentru documentație și knowledge management, în special pentru onboarding și best practices.</a:t>
            </a:r>
          </a:p>
        </p:txBody>
      </p:sp>
      <p:grpSp>
        <p:nvGrpSpPr>
          <p:cNvPr name="Group 21" id="21"/>
          <p:cNvGrpSpPr/>
          <p:nvPr/>
        </p:nvGrpSpPr>
        <p:grpSpPr>
          <a:xfrm rot="0">
            <a:off x="12056269" y="4742260"/>
            <a:ext cx="598586" cy="598586"/>
            <a:chOff x="0" y="0"/>
            <a:chExt cx="798115" cy="798115"/>
          </a:xfrm>
        </p:grpSpPr>
        <p:sp>
          <p:nvSpPr>
            <p:cNvPr name="Freeform 22" id="22"/>
            <p:cNvSpPr/>
            <p:nvPr/>
          </p:nvSpPr>
          <p:spPr>
            <a:xfrm flipH="false" flipV="false" rot="0">
              <a:off x="6350" y="6350"/>
              <a:ext cx="785368" cy="785368"/>
            </a:xfrm>
            <a:custGeom>
              <a:avLst/>
              <a:gdLst/>
              <a:ahLst/>
              <a:cxnLst/>
              <a:rect r="r" b="b" t="t" l="l"/>
              <a:pathLst>
                <a:path h="785368" w="785368">
                  <a:moveTo>
                    <a:pt x="0" y="146558"/>
                  </a:moveTo>
                  <a:cubicBezTo>
                    <a:pt x="0" y="65659"/>
                    <a:pt x="65659" y="0"/>
                    <a:pt x="146558" y="0"/>
                  </a:cubicBezTo>
                  <a:lnTo>
                    <a:pt x="638810" y="0"/>
                  </a:lnTo>
                  <a:cubicBezTo>
                    <a:pt x="719836" y="0"/>
                    <a:pt x="785368" y="65659"/>
                    <a:pt x="785368" y="146558"/>
                  </a:cubicBezTo>
                  <a:lnTo>
                    <a:pt x="785368" y="638810"/>
                  </a:lnTo>
                  <a:cubicBezTo>
                    <a:pt x="785368" y="719836"/>
                    <a:pt x="719709" y="785368"/>
                    <a:pt x="638810" y="785368"/>
                  </a:cubicBezTo>
                  <a:lnTo>
                    <a:pt x="146558" y="785368"/>
                  </a:lnTo>
                  <a:cubicBezTo>
                    <a:pt x="65659" y="785368"/>
                    <a:pt x="0" y="719709"/>
                    <a:pt x="0" y="638810"/>
                  </a:cubicBezTo>
                  <a:close/>
                </a:path>
              </a:pathLst>
            </a:custGeom>
            <a:solidFill>
              <a:srgbClr val="7E023C"/>
            </a:solidFill>
          </p:spPr>
        </p:sp>
        <p:sp>
          <p:nvSpPr>
            <p:cNvPr name="Freeform 23" id="23"/>
            <p:cNvSpPr/>
            <p:nvPr/>
          </p:nvSpPr>
          <p:spPr>
            <a:xfrm flipH="false" flipV="false" rot="0">
              <a:off x="0" y="0"/>
              <a:ext cx="798068" cy="798068"/>
            </a:xfrm>
            <a:custGeom>
              <a:avLst/>
              <a:gdLst/>
              <a:ahLst/>
              <a:cxnLst/>
              <a:rect r="r" b="b" t="t" l="l"/>
              <a:pathLst>
                <a:path h="798068" w="798068">
                  <a:moveTo>
                    <a:pt x="0" y="152908"/>
                  </a:moveTo>
                  <a:cubicBezTo>
                    <a:pt x="0" y="68453"/>
                    <a:pt x="68453" y="0"/>
                    <a:pt x="152908" y="0"/>
                  </a:cubicBezTo>
                  <a:lnTo>
                    <a:pt x="645160" y="0"/>
                  </a:lnTo>
                  <a:lnTo>
                    <a:pt x="645160" y="6350"/>
                  </a:lnTo>
                  <a:lnTo>
                    <a:pt x="645160" y="0"/>
                  </a:lnTo>
                  <a:cubicBezTo>
                    <a:pt x="729615" y="0"/>
                    <a:pt x="798068" y="68453"/>
                    <a:pt x="798068" y="152908"/>
                  </a:cubicBezTo>
                  <a:lnTo>
                    <a:pt x="791718" y="152908"/>
                  </a:lnTo>
                  <a:lnTo>
                    <a:pt x="798068" y="152908"/>
                  </a:lnTo>
                  <a:lnTo>
                    <a:pt x="798068" y="645160"/>
                  </a:lnTo>
                  <a:lnTo>
                    <a:pt x="791718" y="645160"/>
                  </a:lnTo>
                  <a:lnTo>
                    <a:pt x="798068" y="645160"/>
                  </a:lnTo>
                  <a:cubicBezTo>
                    <a:pt x="798068" y="729615"/>
                    <a:pt x="729615" y="798068"/>
                    <a:pt x="645160" y="798068"/>
                  </a:cubicBezTo>
                  <a:lnTo>
                    <a:pt x="645160" y="791718"/>
                  </a:lnTo>
                  <a:lnTo>
                    <a:pt x="645160" y="798068"/>
                  </a:lnTo>
                  <a:lnTo>
                    <a:pt x="152908" y="798068"/>
                  </a:lnTo>
                  <a:lnTo>
                    <a:pt x="152908" y="791718"/>
                  </a:lnTo>
                  <a:lnTo>
                    <a:pt x="152908" y="798068"/>
                  </a:lnTo>
                  <a:cubicBezTo>
                    <a:pt x="68453" y="798068"/>
                    <a:pt x="0" y="729615"/>
                    <a:pt x="0" y="645160"/>
                  </a:cubicBezTo>
                  <a:lnTo>
                    <a:pt x="0" y="152908"/>
                  </a:lnTo>
                  <a:lnTo>
                    <a:pt x="6350" y="152908"/>
                  </a:lnTo>
                  <a:lnTo>
                    <a:pt x="0" y="152908"/>
                  </a:lnTo>
                  <a:moveTo>
                    <a:pt x="12700" y="152908"/>
                  </a:moveTo>
                  <a:lnTo>
                    <a:pt x="12700" y="645160"/>
                  </a:lnTo>
                  <a:lnTo>
                    <a:pt x="6350" y="645160"/>
                  </a:lnTo>
                  <a:lnTo>
                    <a:pt x="12700" y="645160"/>
                  </a:lnTo>
                  <a:cubicBezTo>
                    <a:pt x="12700" y="722630"/>
                    <a:pt x="75565" y="785368"/>
                    <a:pt x="152908" y="785368"/>
                  </a:cubicBezTo>
                  <a:lnTo>
                    <a:pt x="645160" y="785368"/>
                  </a:lnTo>
                  <a:cubicBezTo>
                    <a:pt x="722630" y="785368"/>
                    <a:pt x="785368" y="722503"/>
                    <a:pt x="785368" y="645160"/>
                  </a:cubicBezTo>
                  <a:lnTo>
                    <a:pt x="785368" y="152908"/>
                  </a:lnTo>
                  <a:cubicBezTo>
                    <a:pt x="785368" y="75565"/>
                    <a:pt x="722630" y="12700"/>
                    <a:pt x="645160" y="12700"/>
                  </a:cubicBezTo>
                  <a:lnTo>
                    <a:pt x="152908" y="12700"/>
                  </a:lnTo>
                  <a:lnTo>
                    <a:pt x="152908" y="6350"/>
                  </a:lnTo>
                  <a:lnTo>
                    <a:pt x="152908" y="12700"/>
                  </a:lnTo>
                  <a:cubicBezTo>
                    <a:pt x="75565" y="12700"/>
                    <a:pt x="12700" y="75565"/>
                    <a:pt x="12700" y="152908"/>
                  </a:cubicBezTo>
                  <a:close/>
                </a:path>
              </a:pathLst>
            </a:custGeom>
            <a:solidFill>
              <a:srgbClr val="971B55"/>
            </a:solidFill>
          </p:spPr>
        </p:sp>
      </p:grpSp>
      <p:sp>
        <p:nvSpPr>
          <p:cNvPr name="TextBox 24" id="24"/>
          <p:cNvSpPr txBox="true"/>
          <p:nvPr/>
        </p:nvSpPr>
        <p:spPr>
          <a:xfrm rot="0">
            <a:off x="12170793" y="4801046"/>
            <a:ext cx="369540" cy="471487"/>
          </a:xfrm>
          <a:prstGeom prst="rect">
            <a:avLst/>
          </a:prstGeom>
        </p:spPr>
        <p:txBody>
          <a:bodyPr anchor="t" rtlCol="false" tIns="0" lIns="0" bIns="0" rIns="0">
            <a:spAutoFit/>
          </a:bodyPr>
          <a:lstStyle/>
          <a:p>
            <a:pPr algn="ctr">
              <a:lnSpc>
                <a:spcPts val="2874"/>
              </a:lnSpc>
            </a:pPr>
            <a:r>
              <a:rPr lang="en-US" sz="2874" b="true">
                <a:solidFill>
                  <a:srgbClr val="E5E0DF"/>
                </a:solidFill>
                <a:latin typeface="Overpass Ultra-Bold"/>
                <a:ea typeface="Overpass Ultra-Bold"/>
                <a:cs typeface="Overpass Ultra-Bold"/>
                <a:sym typeface="Overpass Ultra-Bold"/>
              </a:rPr>
              <a:t>3</a:t>
            </a:r>
          </a:p>
        </p:txBody>
      </p:sp>
      <p:sp>
        <p:nvSpPr>
          <p:cNvPr name="TextBox 25" id="25"/>
          <p:cNvSpPr txBox="true"/>
          <p:nvPr/>
        </p:nvSpPr>
        <p:spPr>
          <a:xfrm rot="0">
            <a:off x="12911881" y="4751189"/>
            <a:ext cx="3080148"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Pași următori</a:t>
            </a:r>
          </a:p>
        </p:txBody>
      </p:sp>
      <p:sp>
        <p:nvSpPr>
          <p:cNvPr name="TextBox 26" id="26"/>
          <p:cNvSpPr txBox="true"/>
          <p:nvPr/>
        </p:nvSpPr>
        <p:spPr>
          <a:xfrm rot="0">
            <a:off x="12911881" y="5236071"/>
            <a:ext cx="4328964" cy="2236886"/>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Încercați versiunea gratuită pentru a experimenta funcționalitățile. Pentru organizații, solicitați o demonstrație personalizată și evaluați planul care se potrivește nevoilor voastre.</a:t>
            </a:r>
          </a:p>
        </p:txBody>
      </p:sp>
      <p:grpSp>
        <p:nvGrpSpPr>
          <p:cNvPr name="Group 27" id="27"/>
          <p:cNvGrpSpPr/>
          <p:nvPr/>
        </p:nvGrpSpPr>
        <p:grpSpPr>
          <a:xfrm rot="0">
            <a:off x="1047155" y="8283299"/>
            <a:ext cx="16193690" cy="42119"/>
            <a:chOff x="0" y="0"/>
            <a:chExt cx="21591587" cy="56158"/>
          </a:xfrm>
        </p:grpSpPr>
        <p:sp>
          <p:nvSpPr>
            <p:cNvPr name="Freeform 28" id="28"/>
            <p:cNvSpPr/>
            <p:nvPr/>
          </p:nvSpPr>
          <p:spPr>
            <a:xfrm flipH="false" flipV="false" rot="0">
              <a:off x="0" y="0"/>
              <a:ext cx="21591524" cy="56134"/>
            </a:xfrm>
            <a:custGeom>
              <a:avLst/>
              <a:gdLst/>
              <a:ahLst/>
              <a:cxnLst/>
              <a:rect r="r" b="b" t="t" l="l"/>
              <a:pathLst>
                <a:path h="56134" w="21591524">
                  <a:moveTo>
                    <a:pt x="0" y="0"/>
                  </a:moveTo>
                  <a:lnTo>
                    <a:pt x="21591524" y="0"/>
                  </a:lnTo>
                  <a:lnTo>
                    <a:pt x="21591524" y="56134"/>
                  </a:lnTo>
                  <a:lnTo>
                    <a:pt x="0" y="56134"/>
                  </a:lnTo>
                  <a:close/>
                </a:path>
              </a:pathLst>
            </a:custGeom>
            <a:solidFill>
              <a:srgbClr val="E5E0DF">
                <a:alpha val="24706"/>
              </a:srgbClr>
            </a:solidFill>
          </p:spPr>
        </p:sp>
      </p:grpSp>
      <p:sp>
        <p:nvSpPr>
          <p:cNvPr name="TextBox 29" id="29"/>
          <p:cNvSpPr txBox="true"/>
          <p:nvPr/>
        </p:nvSpPr>
        <p:spPr>
          <a:xfrm rot="0">
            <a:off x="1047155" y="8515052"/>
            <a:ext cx="16193690" cy="774799"/>
          </a:xfrm>
          <a:prstGeom prst="rect">
            <a:avLst/>
          </a:prstGeom>
        </p:spPr>
        <p:txBody>
          <a:bodyPr anchor="t" rtlCol="false" tIns="0" lIns="0" bIns="0" rIns="0">
            <a:spAutoFit/>
          </a:bodyPr>
          <a:lstStyle/>
          <a:p>
            <a:pPr algn="l">
              <a:lnSpc>
                <a:spcPts val="2625"/>
              </a:lnSpc>
            </a:pPr>
            <a:r>
              <a:rPr lang="en-US" sz="1625" b="true">
                <a:solidFill>
                  <a:srgbClr val="E5E0DF"/>
                </a:solidFill>
                <a:latin typeface="Overpass Ultra-Bold"/>
                <a:ea typeface="Overpass Ultra-Bold"/>
                <a:cs typeface="Overpass Ultra-Bold"/>
                <a:sym typeface="Overpass Ultra-Bold"/>
              </a:rPr>
              <a:t>Referințe:</a:t>
            </a:r>
            <a:r>
              <a:rPr lang="en-US" sz="1625">
                <a:solidFill>
                  <a:srgbClr val="E5E0DF"/>
                </a:solidFill>
                <a:latin typeface="Overpass"/>
                <a:ea typeface="Overpass"/>
                <a:cs typeface="Overpass"/>
                <a:sym typeface="Overpass"/>
              </a:rPr>
              <a:t> [1] Bit.ai Official Website; [2] TechCrunch - "The Future of Collaboration Platforms" (2023); [3] Review Platform - "Bit.ai: An Overview of Features and Pricing" (2024)</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52222">
                <a:alpha val="90196"/>
              </a:srgbClr>
            </a:solidFill>
          </p:spPr>
        </p:sp>
      </p:grpSp>
      <p:sp>
        <p:nvSpPr>
          <p:cNvPr name="TextBox 6" id="6"/>
          <p:cNvSpPr txBox="true"/>
          <p:nvPr/>
        </p:nvSpPr>
        <p:spPr>
          <a:xfrm rot="0">
            <a:off x="1047155" y="1538287"/>
            <a:ext cx="6160442" cy="912762"/>
          </a:xfrm>
          <a:prstGeom prst="rect">
            <a:avLst/>
          </a:prstGeom>
        </p:spPr>
        <p:txBody>
          <a:bodyPr anchor="t" rtlCol="false" tIns="0" lIns="0" bIns="0" rIns="0">
            <a:spAutoFit/>
          </a:bodyPr>
          <a:lstStyle/>
          <a:p>
            <a:pPr algn="l">
              <a:lnSpc>
                <a:spcPts val="6062"/>
              </a:lnSpc>
            </a:pPr>
            <a:r>
              <a:rPr lang="en-US" sz="4812" b="true">
                <a:solidFill>
                  <a:srgbClr val="FFFFFF"/>
                </a:solidFill>
                <a:latin typeface="Overpass Ultra-Bold"/>
                <a:ea typeface="Overpass Ultra-Bold"/>
                <a:cs typeface="Overpass Ultra-Bold"/>
                <a:sym typeface="Overpass Ultra-Bold"/>
              </a:rPr>
              <a:t>Cuprinsul Prezentării</a:t>
            </a:r>
          </a:p>
        </p:txBody>
      </p:sp>
      <p:sp>
        <p:nvSpPr>
          <p:cNvPr name="TextBox 7" id="7"/>
          <p:cNvSpPr txBox="true"/>
          <p:nvPr/>
        </p:nvSpPr>
        <p:spPr>
          <a:xfrm rot="0">
            <a:off x="1047155" y="2831753"/>
            <a:ext cx="16193690" cy="1399282"/>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Această prezentare explorează Bit.ai, o platformă de colaborare și documentație care revoluționează modul în care echipele lucrează împreună. Veți descoperi caracteristicile sale principale, modelele de licențiere, funcționalități avansate de integrare și securitate, precum și aplicațiile sale în educație și industria IT.</a:t>
            </a:r>
          </a:p>
        </p:txBody>
      </p:sp>
      <p:sp>
        <p:nvSpPr>
          <p:cNvPr name="TextBox 8" id="8"/>
          <p:cNvSpPr txBox="true"/>
          <p:nvPr/>
        </p:nvSpPr>
        <p:spPr>
          <a:xfrm rot="0">
            <a:off x="1047155" y="4382691"/>
            <a:ext cx="261789" cy="470147"/>
          </a:xfrm>
          <a:prstGeom prst="rect">
            <a:avLst/>
          </a:prstGeom>
        </p:spPr>
        <p:txBody>
          <a:bodyPr anchor="t" rtlCol="false" tIns="0" lIns="0" bIns="0" rIns="0">
            <a:spAutoFit/>
          </a:bodyPr>
          <a:lstStyle/>
          <a:p>
            <a:pPr algn="l">
              <a:lnSpc>
                <a:spcPts val="3250"/>
              </a:lnSpc>
            </a:pPr>
            <a:r>
              <a:rPr lang="en-US" sz="2000">
                <a:solidFill>
                  <a:srgbClr val="E5E0DF"/>
                </a:solidFill>
                <a:latin typeface="Overpass Light"/>
                <a:ea typeface="Overpass Light"/>
                <a:cs typeface="Overpass Light"/>
                <a:sym typeface="Overpass Light"/>
              </a:rPr>
              <a:t>01</a:t>
            </a:r>
          </a:p>
        </p:txBody>
      </p:sp>
      <p:grpSp>
        <p:nvGrpSpPr>
          <p:cNvPr name="Group 9" id="9"/>
          <p:cNvGrpSpPr/>
          <p:nvPr/>
        </p:nvGrpSpPr>
        <p:grpSpPr>
          <a:xfrm rot="0">
            <a:off x="1047155" y="4941837"/>
            <a:ext cx="5223272" cy="28575"/>
            <a:chOff x="0" y="0"/>
            <a:chExt cx="6964363" cy="38100"/>
          </a:xfrm>
        </p:grpSpPr>
        <p:sp>
          <p:nvSpPr>
            <p:cNvPr name="Freeform 10" id="10"/>
            <p:cNvSpPr/>
            <p:nvPr/>
          </p:nvSpPr>
          <p:spPr>
            <a:xfrm flipH="false" flipV="false" rot="0">
              <a:off x="0" y="0"/>
              <a:ext cx="6964426" cy="38100"/>
            </a:xfrm>
            <a:custGeom>
              <a:avLst/>
              <a:gdLst/>
              <a:ahLst/>
              <a:cxnLst/>
              <a:rect r="r" b="b" t="t" l="l"/>
              <a:pathLst>
                <a:path h="38100" w="6964426">
                  <a:moveTo>
                    <a:pt x="0" y="0"/>
                  </a:moveTo>
                  <a:lnTo>
                    <a:pt x="6964426" y="0"/>
                  </a:lnTo>
                  <a:lnTo>
                    <a:pt x="6964426" y="38100"/>
                  </a:lnTo>
                  <a:lnTo>
                    <a:pt x="0" y="38100"/>
                  </a:lnTo>
                  <a:close/>
                </a:path>
              </a:pathLst>
            </a:custGeom>
            <a:solidFill>
              <a:srgbClr val="F20374"/>
            </a:solidFill>
          </p:spPr>
        </p:sp>
      </p:grpSp>
      <p:sp>
        <p:nvSpPr>
          <p:cNvPr name="TextBox 11" id="11"/>
          <p:cNvSpPr txBox="true"/>
          <p:nvPr/>
        </p:nvSpPr>
        <p:spPr>
          <a:xfrm rot="0">
            <a:off x="1047155" y="5044082"/>
            <a:ext cx="3080147"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Introducere și scop</a:t>
            </a:r>
          </a:p>
        </p:txBody>
      </p:sp>
      <p:sp>
        <p:nvSpPr>
          <p:cNvPr name="TextBox 12" id="12"/>
          <p:cNvSpPr txBox="true"/>
          <p:nvPr/>
        </p:nvSpPr>
        <p:spPr>
          <a:xfrm rot="0">
            <a:off x="6532215" y="4382691"/>
            <a:ext cx="460795" cy="444500"/>
          </a:xfrm>
          <a:prstGeom prst="rect">
            <a:avLst/>
          </a:prstGeom>
        </p:spPr>
        <p:txBody>
          <a:bodyPr anchor="t" rtlCol="false" tIns="0" lIns="0" bIns="0" rIns="0">
            <a:spAutoFit/>
          </a:bodyPr>
          <a:lstStyle/>
          <a:p>
            <a:pPr algn="l">
              <a:lnSpc>
                <a:spcPts val="3250"/>
              </a:lnSpc>
            </a:pPr>
            <a:r>
              <a:rPr lang="en-US" sz="2000">
                <a:solidFill>
                  <a:srgbClr val="E5E0DF"/>
                </a:solidFill>
                <a:latin typeface="Overpass Light"/>
                <a:ea typeface="Overpass Light"/>
                <a:cs typeface="Overpass Light"/>
                <a:sym typeface="Overpass Light"/>
              </a:rPr>
              <a:t>02</a:t>
            </a:r>
          </a:p>
        </p:txBody>
      </p:sp>
      <p:grpSp>
        <p:nvGrpSpPr>
          <p:cNvPr name="Group 13" id="13"/>
          <p:cNvGrpSpPr/>
          <p:nvPr/>
        </p:nvGrpSpPr>
        <p:grpSpPr>
          <a:xfrm rot="0">
            <a:off x="6532215" y="4941837"/>
            <a:ext cx="5223421" cy="28575"/>
            <a:chOff x="0" y="0"/>
            <a:chExt cx="6964562" cy="38100"/>
          </a:xfrm>
        </p:grpSpPr>
        <p:sp>
          <p:nvSpPr>
            <p:cNvPr name="Freeform 14" id="14"/>
            <p:cNvSpPr/>
            <p:nvPr/>
          </p:nvSpPr>
          <p:spPr>
            <a:xfrm flipH="false" flipV="false" rot="0">
              <a:off x="0" y="0"/>
              <a:ext cx="6964553" cy="38100"/>
            </a:xfrm>
            <a:custGeom>
              <a:avLst/>
              <a:gdLst/>
              <a:ahLst/>
              <a:cxnLst/>
              <a:rect r="r" b="b" t="t" l="l"/>
              <a:pathLst>
                <a:path h="38100" w="6964553">
                  <a:moveTo>
                    <a:pt x="0" y="0"/>
                  </a:moveTo>
                  <a:lnTo>
                    <a:pt x="6964553" y="0"/>
                  </a:lnTo>
                  <a:lnTo>
                    <a:pt x="6964553" y="38100"/>
                  </a:lnTo>
                  <a:lnTo>
                    <a:pt x="0" y="38100"/>
                  </a:lnTo>
                  <a:close/>
                </a:path>
              </a:pathLst>
            </a:custGeom>
            <a:solidFill>
              <a:srgbClr val="F20374"/>
            </a:solidFill>
          </p:spPr>
        </p:sp>
      </p:grpSp>
      <p:sp>
        <p:nvSpPr>
          <p:cNvPr name="TextBox 15" id="15"/>
          <p:cNvSpPr txBox="true"/>
          <p:nvPr/>
        </p:nvSpPr>
        <p:spPr>
          <a:xfrm rot="0">
            <a:off x="6532215" y="5044082"/>
            <a:ext cx="3674418"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Structura și caracteristici</a:t>
            </a:r>
          </a:p>
        </p:txBody>
      </p:sp>
      <p:sp>
        <p:nvSpPr>
          <p:cNvPr name="TextBox 16" id="16"/>
          <p:cNvSpPr txBox="true"/>
          <p:nvPr/>
        </p:nvSpPr>
        <p:spPr>
          <a:xfrm rot="0">
            <a:off x="12017425" y="4382691"/>
            <a:ext cx="399562" cy="444500"/>
          </a:xfrm>
          <a:prstGeom prst="rect">
            <a:avLst/>
          </a:prstGeom>
        </p:spPr>
        <p:txBody>
          <a:bodyPr anchor="t" rtlCol="false" tIns="0" lIns="0" bIns="0" rIns="0">
            <a:spAutoFit/>
          </a:bodyPr>
          <a:lstStyle/>
          <a:p>
            <a:pPr algn="l">
              <a:lnSpc>
                <a:spcPts val="3250"/>
              </a:lnSpc>
            </a:pPr>
            <a:r>
              <a:rPr lang="en-US" sz="2000">
                <a:solidFill>
                  <a:srgbClr val="E5E0DF"/>
                </a:solidFill>
                <a:latin typeface="Overpass Light"/>
                <a:ea typeface="Overpass Light"/>
                <a:cs typeface="Overpass Light"/>
                <a:sym typeface="Overpass Light"/>
              </a:rPr>
              <a:t>03</a:t>
            </a:r>
          </a:p>
        </p:txBody>
      </p:sp>
      <p:grpSp>
        <p:nvGrpSpPr>
          <p:cNvPr name="Group 17" id="17"/>
          <p:cNvGrpSpPr/>
          <p:nvPr/>
        </p:nvGrpSpPr>
        <p:grpSpPr>
          <a:xfrm rot="0">
            <a:off x="12017425" y="4941837"/>
            <a:ext cx="5223421" cy="28575"/>
            <a:chOff x="0" y="0"/>
            <a:chExt cx="6964562" cy="38100"/>
          </a:xfrm>
        </p:grpSpPr>
        <p:sp>
          <p:nvSpPr>
            <p:cNvPr name="Freeform 18" id="18"/>
            <p:cNvSpPr/>
            <p:nvPr/>
          </p:nvSpPr>
          <p:spPr>
            <a:xfrm flipH="false" flipV="false" rot="0">
              <a:off x="0" y="0"/>
              <a:ext cx="6964553" cy="38100"/>
            </a:xfrm>
            <a:custGeom>
              <a:avLst/>
              <a:gdLst/>
              <a:ahLst/>
              <a:cxnLst/>
              <a:rect r="r" b="b" t="t" l="l"/>
              <a:pathLst>
                <a:path h="38100" w="6964553">
                  <a:moveTo>
                    <a:pt x="0" y="0"/>
                  </a:moveTo>
                  <a:lnTo>
                    <a:pt x="6964553" y="0"/>
                  </a:lnTo>
                  <a:lnTo>
                    <a:pt x="6964553" y="38100"/>
                  </a:lnTo>
                  <a:lnTo>
                    <a:pt x="0" y="38100"/>
                  </a:lnTo>
                  <a:close/>
                </a:path>
              </a:pathLst>
            </a:custGeom>
            <a:solidFill>
              <a:srgbClr val="F20374"/>
            </a:solidFill>
          </p:spPr>
        </p:sp>
      </p:grpSp>
      <p:sp>
        <p:nvSpPr>
          <p:cNvPr name="TextBox 19" id="19"/>
          <p:cNvSpPr txBox="true"/>
          <p:nvPr/>
        </p:nvSpPr>
        <p:spPr>
          <a:xfrm rot="0">
            <a:off x="12017425" y="5044082"/>
            <a:ext cx="3704779"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Funcționalități și avantaje</a:t>
            </a:r>
          </a:p>
        </p:txBody>
      </p:sp>
      <p:sp>
        <p:nvSpPr>
          <p:cNvPr name="TextBox 20" id="20"/>
          <p:cNvSpPr txBox="true"/>
          <p:nvPr/>
        </p:nvSpPr>
        <p:spPr>
          <a:xfrm rot="0">
            <a:off x="1047155" y="5830044"/>
            <a:ext cx="465385" cy="444500"/>
          </a:xfrm>
          <a:prstGeom prst="rect">
            <a:avLst/>
          </a:prstGeom>
        </p:spPr>
        <p:txBody>
          <a:bodyPr anchor="t" rtlCol="false" tIns="0" lIns="0" bIns="0" rIns="0">
            <a:spAutoFit/>
          </a:bodyPr>
          <a:lstStyle/>
          <a:p>
            <a:pPr algn="l">
              <a:lnSpc>
                <a:spcPts val="3250"/>
              </a:lnSpc>
            </a:pPr>
            <a:r>
              <a:rPr lang="en-US" sz="2000">
                <a:solidFill>
                  <a:srgbClr val="E5E0DF"/>
                </a:solidFill>
                <a:latin typeface="Overpass Light"/>
                <a:ea typeface="Overpass Light"/>
                <a:cs typeface="Overpass Light"/>
                <a:sym typeface="Overpass Light"/>
              </a:rPr>
              <a:t>04</a:t>
            </a:r>
          </a:p>
        </p:txBody>
      </p:sp>
      <p:grpSp>
        <p:nvGrpSpPr>
          <p:cNvPr name="Group 21" id="21"/>
          <p:cNvGrpSpPr/>
          <p:nvPr/>
        </p:nvGrpSpPr>
        <p:grpSpPr>
          <a:xfrm rot="0">
            <a:off x="1047155" y="6389191"/>
            <a:ext cx="5223272" cy="28575"/>
            <a:chOff x="0" y="0"/>
            <a:chExt cx="6964363" cy="38100"/>
          </a:xfrm>
        </p:grpSpPr>
        <p:sp>
          <p:nvSpPr>
            <p:cNvPr name="Freeform 22" id="22"/>
            <p:cNvSpPr/>
            <p:nvPr/>
          </p:nvSpPr>
          <p:spPr>
            <a:xfrm flipH="false" flipV="false" rot="0">
              <a:off x="0" y="0"/>
              <a:ext cx="6964426" cy="38100"/>
            </a:xfrm>
            <a:custGeom>
              <a:avLst/>
              <a:gdLst/>
              <a:ahLst/>
              <a:cxnLst/>
              <a:rect r="r" b="b" t="t" l="l"/>
              <a:pathLst>
                <a:path h="38100" w="6964426">
                  <a:moveTo>
                    <a:pt x="0" y="0"/>
                  </a:moveTo>
                  <a:lnTo>
                    <a:pt x="6964426" y="0"/>
                  </a:lnTo>
                  <a:lnTo>
                    <a:pt x="6964426" y="38100"/>
                  </a:lnTo>
                  <a:lnTo>
                    <a:pt x="0" y="38100"/>
                  </a:lnTo>
                  <a:close/>
                </a:path>
              </a:pathLst>
            </a:custGeom>
            <a:solidFill>
              <a:srgbClr val="F20374"/>
            </a:solidFill>
          </p:spPr>
        </p:sp>
      </p:grpSp>
      <p:sp>
        <p:nvSpPr>
          <p:cNvPr name="TextBox 23" id="23"/>
          <p:cNvSpPr txBox="true"/>
          <p:nvPr/>
        </p:nvSpPr>
        <p:spPr>
          <a:xfrm rot="0">
            <a:off x="1047155" y="6491436"/>
            <a:ext cx="3080147"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Modele de licențiere</a:t>
            </a:r>
          </a:p>
        </p:txBody>
      </p:sp>
      <p:sp>
        <p:nvSpPr>
          <p:cNvPr name="TextBox 24" id="24"/>
          <p:cNvSpPr txBox="true"/>
          <p:nvPr/>
        </p:nvSpPr>
        <p:spPr>
          <a:xfrm rot="0">
            <a:off x="6532215" y="5830044"/>
            <a:ext cx="460795" cy="444500"/>
          </a:xfrm>
          <a:prstGeom prst="rect">
            <a:avLst/>
          </a:prstGeom>
        </p:spPr>
        <p:txBody>
          <a:bodyPr anchor="t" rtlCol="false" tIns="0" lIns="0" bIns="0" rIns="0">
            <a:spAutoFit/>
          </a:bodyPr>
          <a:lstStyle/>
          <a:p>
            <a:pPr algn="l">
              <a:lnSpc>
                <a:spcPts val="3250"/>
              </a:lnSpc>
            </a:pPr>
            <a:r>
              <a:rPr lang="en-US" sz="2000">
                <a:solidFill>
                  <a:srgbClr val="E5E0DF"/>
                </a:solidFill>
                <a:latin typeface="Overpass Light"/>
                <a:ea typeface="Overpass Light"/>
                <a:cs typeface="Overpass Light"/>
                <a:sym typeface="Overpass Light"/>
              </a:rPr>
              <a:t>05</a:t>
            </a:r>
          </a:p>
        </p:txBody>
      </p:sp>
      <p:grpSp>
        <p:nvGrpSpPr>
          <p:cNvPr name="Group 25" id="25"/>
          <p:cNvGrpSpPr/>
          <p:nvPr/>
        </p:nvGrpSpPr>
        <p:grpSpPr>
          <a:xfrm rot="0">
            <a:off x="6532215" y="6389191"/>
            <a:ext cx="5223421" cy="28575"/>
            <a:chOff x="0" y="0"/>
            <a:chExt cx="6964562" cy="38100"/>
          </a:xfrm>
        </p:grpSpPr>
        <p:sp>
          <p:nvSpPr>
            <p:cNvPr name="Freeform 26" id="26"/>
            <p:cNvSpPr/>
            <p:nvPr/>
          </p:nvSpPr>
          <p:spPr>
            <a:xfrm flipH="false" flipV="false" rot="0">
              <a:off x="0" y="0"/>
              <a:ext cx="6964553" cy="38100"/>
            </a:xfrm>
            <a:custGeom>
              <a:avLst/>
              <a:gdLst/>
              <a:ahLst/>
              <a:cxnLst/>
              <a:rect r="r" b="b" t="t" l="l"/>
              <a:pathLst>
                <a:path h="38100" w="6964553">
                  <a:moveTo>
                    <a:pt x="0" y="0"/>
                  </a:moveTo>
                  <a:lnTo>
                    <a:pt x="6964553" y="0"/>
                  </a:lnTo>
                  <a:lnTo>
                    <a:pt x="6964553" y="38100"/>
                  </a:lnTo>
                  <a:lnTo>
                    <a:pt x="0" y="38100"/>
                  </a:lnTo>
                  <a:close/>
                </a:path>
              </a:pathLst>
            </a:custGeom>
            <a:solidFill>
              <a:srgbClr val="F20374"/>
            </a:solidFill>
          </p:spPr>
        </p:sp>
      </p:grpSp>
      <p:sp>
        <p:nvSpPr>
          <p:cNvPr name="TextBox 27" id="27"/>
          <p:cNvSpPr txBox="true"/>
          <p:nvPr/>
        </p:nvSpPr>
        <p:spPr>
          <a:xfrm rot="0">
            <a:off x="6532215" y="6491436"/>
            <a:ext cx="3190280"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Integrare și securitate</a:t>
            </a:r>
          </a:p>
        </p:txBody>
      </p:sp>
      <p:sp>
        <p:nvSpPr>
          <p:cNvPr name="TextBox 28" id="28"/>
          <p:cNvSpPr txBox="true"/>
          <p:nvPr/>
        </p:nvSpPr>
        <p:spPr>
          <a:xfrm rot="0">
            <a:off x="12017425" y="5830044"/>
            <a:ext cx="399562" cy="444500"/>
          </a:xfrm>
          <a:prstGeom prst="rect">
            <a:avLst/>
          </a:prstGeom>
        </p:spPr>
        <p:txBody>
          <a:bodyPr anchor="t" rtlCol="false" tIns="0" lIns="0" bIns="0" rIns="0">
            <a:spAutoFit/>
          </a:bodyPr>
          <a:lstStyle/>
          <a:p>
            <a:pPr algn="l">
              <a:lnSpc>
                <a:spcPts val="3250"/>
              </a:lnSpc>
            </a:pPr>
            <a:r>
              <a:rPr lang="en-US" sz="2000">
                <a:solidFill>
                  <a:srgbClr val="E5E0DF"/>
                </a:solidFill>
                <a:latin typeface="Overpass Light"/>
                <a:ea typeface="Overpass Light"/>
                <a:cs typeface="Overpass Light"/>
                <a:sym typeface="Overpass Light"/>
              </a:rPr>
              <a:t>06</a:t>
            </a:r>
          </a:p>
        </p:txBody>
      </p:sp>
      <p:grpSp>
        <p:nvGrpSpPr>
          <p:cNvPr name="Group 29" id="29"/>
          <p:cNvGrpSpPr/>
          <p:nvPr/>
        </p:nvGrpSpPr>
        <p:grpSpPr>
          <a:xfrm rot="0">
            <a:off x="12017425" y="6389191"/>
            <a:ext cx="5223421" cy="28575"/>
            <a:chOff x="0" y="0"/>
            <a:chExt cx="6964562" cy="38100"/>
          </a:xfrm>
        </p:grpSpPr>
        <p:sp>
          <p:nvSpPr>
            <p:cNvPr name="Freeform 30" id="30"/>
            <p:cNvSpPr/>
            <p:nvPr/>
          </p:nvSpPr>
          <p:spPr>
            <a:xfrm flipH="false" flipV="false" rot="0">
              <a:off x="0" y="0"/>
              <a:ext cx="6964553" cy="38100"/>
            </a:xfrm>
            <a:custGeom>
              <a:avLst/>
              <a:gdLst/>
              <a:ahLst/>
              <a:cxnLst/>
              <a:rect r="r" b="b" t="t" l="l"/>
              <a:pathLst>
                <a:path h="38100" w="6964553">
                  <a:moveTo>
                    <a:pt x="0" y="0"/>
                  </a:moveTo>
                  <a:lnTo>
                    <a:pt x="6964553" y="0"/>
                  </a:lnTo>
                  <a:lnTo>
                    <a:pt x="6964553" y="38100"/>
                  </a:lnTo>
                  <a:lnTo>
                    <a:pt x="0" y="38100"/>
                  </a:lnTo>
                  <a:close/>
                </a:path>
              </a:pathLst>
            </a:custGeom>
            <a:solidFill>
              <a:srgbClr val="F20374"/>
            </a:solidFill>
          </p:spPr>
        </p:sp>
      </p:grpSp>
      <p:sp>
        <p:nvSpPr>
          <p:cNvPr name="TextBox 31" id="31"/>
          <p:cNvSpPr txBox="true"/>
          <p:nvPr/>
        </p:nvSpPr>
        <p:spPr>
          <a:xfrm rot="0">
            <a:off x="12017425" y="6491436"/>
            <a:ext cx="3080148"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Cazuri de utilizare</a:t>
            </a:r>
          </a:p>
        </p:txBody>
      </p:sp>
      <p:sp>
        <p:nvSpPr>
          <p:cNvPr name="TextBox 32" id="32"/>
          <p:cNvSpPr txBox="true"/>
          <p:nvPr/>
        </p:nvSpPr>
        <p:spPr>
          <a:xfrm rot="0">
            <a:off x="1047155" y="7277397"/>
            <a:ext cx="465385" cy="444500"/>
          </a:xfrm>
          <a:prstGeom prst="rect">
            <a:avLst/>
          </a:prstGeom>
        </p:spPr>
        <p:txBody>
          <a:bodyPr anchor="t" rtlCol="false" tIns="0" lIns="0" bIns="0" rIns="0">
            <a:spAutoFit/>
          </a:bodyPr>
          <a:lstStyle/>
          <a:p>
            <a:pPr algn="l">
              <a:lnSpc>
                <a:spcPts val="3250"/>
              </a:lnSpc>
            </a:pPr>
            <a:r>
              <a:rPr lang="en-US" sz="2000">
                <a:solidFill>
                  <a:srgbClr val="E5E0DF"/>
                </a:solidFill>
                <a:latin typeface="Overpass Light"/>
                <a:ea typeface="Overpass Light"/>
                <a:cs typeface="Overpass Light"/>
                <a:sym typeface="Overpass Light"/>
              </a:rPr>
              <a:t>07</a:t>
            </a:r>
          </a:p>
        </p:txBody>
      </p:sp>
      <p:grpSp>
        <p:nvGrpSpPr>
          <p:cNvPr name="Group 33" id="33"/>
          <p:cNvGrpSpPr/>
          <p:nvPr/>
        </p:nvGrpSpPr>
        <p:grpSpPr>
          <a:xfrm rot="0">
            <a:off x="1047155" y="7836545"/>
            <a:ext cx="16193690" cy="28575"/>
            <a:chOff x="0" y="0"/>
            <a:chExt cx="21591587" cy="38100"/>
          </a:xfrm>
        </p:grpSpPr>
        <p:sp>
          <p:nvSpPr>
            <p:cNvPr name="Freeform 34" id="34"/>
            <p:cNvSpPr/>
            <p:nvPr/>
          </p:nvSpPr>
          <p:spPr>
            <a:xfrm flipH="false" flipV="false" rot="0">
              <a:off x="0" y="0"/>
              <a:ext cx="21591524" cy="38100"/>
            </a:xfrm>
            <a:custGeom>
              <a:avLst/>
              <a:gdLst/>
              <a:ahLst/>
              <a:cxnLst/>
              <a:rect r="r" b="b" t="t" l="l"/>
              <a:pathLst>
                <a:path h="38100" w="21591524">
                  <a:moveTo>
                    <a:pt x="0" y="0"/>
                  </a:moveTo>
                  <a:lnTo>
                    <a:pt x="21591524" y="0"/>
                  </a:lnTo>
                  <a:lnTo>
                    <a:pt x="21591524" y="38100"/>
                  </a:lnTo>
                  <a:lnTo>
                    <a:pt x="0" y="38100"/>
                  </a:lnTo>
                  <a:close/>
                </a:path>
              </a:pathLst>
            </a:custGeom>
            <a:solidFill>
              <a:srgbClr val="F20374"/>
            </a:solidFill>
          </p:spPr>
        </p:sp>
      </p:grpSp>
      <p:sp>
        <p:nvSpPr>
          <p:cNvPr name="TextBox 35" id="35"/>
          <p:cNvSpPr txBox="true"/>
          <p:nvPr/>
        </p:nvSpPr>
        <p:spPr>
          <a:xfrm rot="0">
            <a:off x="1047155" y="7938790"/>
            <a:ext cx="3549402"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Concluzii și recomandări</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52222">
                <a:alpha val="90196"/>
              </a:srgbClr>
            </a:solidFill>
          </p:spPr>
        </p:sp>
      </p:grpSp>
      <p:sp>
        <p:nvSpPr>
          <p:cNvPr name="TextBox 6" id="6"/>
          <p:cNvSpPr txBox="true"/>
          <p:nvPr/>
        </p:nvSpPr>
        <p:spPr>
          <a:xfrm rot="0">
            <a:off x="981819" y="541585"/>
            <a:ext cx="5775424" cy="855315"/>
          </a:xfrm>
          <a:prstGeom prst="rect">
            <a:avLst/>
          </a:prstGeom>
        </p:spPr>
        <p:txBody>
          <a:bodyPr anchor="t" rtlCol="false" tIns="0" lIns="0" bIns="0" rIns="0">
            <a:spAutoFit/>
          </a:bodyPr>
          <a:lstStyle/>
          <a:p>
            <a:pPr algn="l">
              <a:lnSpc>
                <a:spcPts val="5625"/>
              </a:lnSpc>
            </a:pPr>
            <a:r>
              <a:rPr lang="en-US" sz="4499" b="true">
                <a:solidFill>
                  <a:srgbClr val="FFFFFF"/>
                </a:solidFill>
                <a:latin typeface="Overpass Ultra-Bold"/>
                <a:ea typeface="Overpass Ultra-Bold"/>
                <a:cs typeface="Overpass Ultra-Bold"/>
                <a:sym typeface="Overpass Ultra-Bold"/>
              </a:rPr>
              <a:t>Ce este Bit.ai?</a:t>
            </a:r>
          </a:p>
        </p:txBody>
      </p:sp>
      <p:sp>
        <p:nvSpPr>
          <p:cNvPr name="TextBox 7" id="7"/>
          <p:cNvSpPr txBox="true"/>
          <p:nvPr/>
        </p:nvSpPr>
        <p:spPr>
          <a:xfrm rot="0">
            <a:off x="981819" y="1934170"/>
            <a:ext cx="3465165" cy="509290"/>
          </a:xfrm>
          <a:prstGeom prst="rect">
            <a:avLst/>
          </a:prstGeom>
        </p:spPr>
        <p:txBody>
          <a:bodyPr anchor="t" rtlCol="false" tIns="0" lIns="0" bIns="0" rIns="0">
            <a:spAutoFit/>
          </a:bodyPr>
          <a:lstStyle/>
          <a:p>
            <a:pPr algn="l">
              <a:lnSpc>
                <a:spcPts val="3374"/>
              </a:lnSpc>
            </a:pPr>
            <a:r>
              <a:rPr lang="en-US" sz="2687" b="true">
                <a:solidFill>
                  <a:srgbClr val="FFFFFF"/>
                </a:solidFill>
                <a:latin typeface="Overpass Ultra-Bold"/>
                <a:ea typeface="Overpass Ultra-Bold"/>
                <a:cs typeface="Overpass Ultra-Bold"/>
                <a:sym typeface="Overpass Ultra-Bold"/>
              </a:rPr>
              <a:t>Definiție și scop</a:t>
            </a:r>
          </a:p>
        </p:txBody>
      </p:sp>
      <p:sp>
        <p:nvSpPr>
          <p:cNvPr name="TextBox 8" id="8"/>
          <p:cNvSpPr txBox="true"/>
          <p:nvPr/>
        </p:nvSpPr>
        <p:spPr>
          <a:xfrm rot="0">
            <a:off x="981819" y="2565053"/>
            <a:ext cx="7862739" cy="1694260"/>
          </a:xfrm>
          <a:prstGeom prst="rect">
            <a:avLst/>
          </a:prstGeom>
        </p:spPr>
        <p:txBody>
          <a:bodyPr anchor="t" rtlCol="false" tIns="0" lIns="0" bIns="0" rIns="0">
            <a:spAutoFit/>
          </a:bodyPr>
          <a:lstStyle/>
          <a:p>
            <a:pPr algn="l">
              <a:lnSpc>
                <a:spcPts val="3062"/>
              </a:lnSpc>
            </a:pPr>
            <a:r>
              <a:rPr lang="en-US" sz="1874">
                <a:solidFill>
                  <a:srgbClr val="E5E0DF"/>
                </a:solidFill>
                <a:latin typeface="Overpass"/>
                <a:ea typeface="Overpass"/>
                <a:cs typeface="Overpass"/>
                <a:sym typeface="Overpass"/>
              </a:rPr>
              <a:t>Bit.ai este o platformă de colaborare și documentație care permite echipelor să creeze, să partajeze și să gestioneze documente în mod eficient. Denumită adesea "wiki-ul modern", aceasta combină puterea documentației cu facilități avansate de muncă în echipă.</a:t>
            </a:r>
          </a:p>
        </p:txBody>
      </p:sp>
      <p:sp>
        <p:nvSpPr>
          <p:cNvPr name="TextBox 9" id="9"/>
          <p:cNvSpPr txBox="true"/>
          <p:nvPr/>
        </p:nvSpPr>
        <p:spPr>
          <a:xfrm rot="0">
            <a:off x="981819" y="4356347"/>
            <a:ext cx="7862739" cy="1301651"/>
          </a:xfrm>
          <a:prstGeom prst="rect">
            <a:avLst/>
          </a:prstGeom>
        </p:spPr>
        <p:txBody>
          <a:bodyPr anchor="t" rtlCol="false" tIns="0" lIns="0" bIns="0" rIns="0">
            <a:spAutoFit/>
          </a:bodyPr>
          <a:lstStyle/>
          <a:p>
            <a:pPr algn="l">
              <a:lnSpc>
                <a:spcPts val="3062"/>
              </a:lnSpc>
            </a:pPr>
            <a:r>
              <a:rPr lang="en-US" sz="1874">
                <a:solidFill>
                  <a:srgbClr val="E5E0DF"/>
                </a:solidFill>
                <a:latin typeface="Overpass"/>
                <a:ea typeface="Overpass"/>
                <a:cs typeface="Overpass"/>
                <a:sym typeface="Overpass"/>
              </a:rPr>
              <a:t>Platforma se adresează atât companiilor IT, cât și instituțiilor de învățământ, fiind un instrument esențial pentru îmbunătățirea productivității și comunicării intra-echipă.</a:t>
            </a:r>
          </a:p>
        </p:txBody>
      </p:sp>
      <p:grpSp>
        <p:nvGrpSpPr>
          <p:cNvPr name="Group 10" id="10"/>
          <p:cNvGrpSpPr>
            <a:grpSpLocks noChangeAspect="true"/>
          </p:cNvGrpSpPr>
          <p:nvPr/>
        </p:nvGrpSpPr>
        <p:grpSpPr>
          <a:xfrm rot="0">
            <a:off x="9452968" y="2041029"/>
            <a:ext cx="7862739" cy="7862739"/>
            <a:chOff x="0" y="0"/>
            <a:chExt cx="10483652" cy="10483652"/>
          </a:xfrm>
        </p:grpSpPr>
        <p:sp>
          <p:nvSpPr>
            <p:cNvPr name="Freeform 11" id="11" descr="preencoded.png"/>
            <p:cNvSpPr/>
            <p:nvPr/>
          </p:nvSpPr>
          <p:spPr>
            <a:xfrm flipH="false" flipV="false" rot="0">
              <a:off x="0" y="0"/>
              <a:ext cx="10483596" cy="10483596"/>
            </a:xfrm>
            <a:custGeom>
              <a:avLst/>
              <a:gdLst/>
              <a:ahLst/>
              <a:cxnLst/>
              <a:rect r="r" b="b" t="t" l="l"/>
              <a:pathLst>
                <a:path h="10483596" w="10483596">
                  <a:moveTo>
                    <a:pt x="0" y="0"/>
                  </a:moveTo>
                  <a:lnTo>
                    <a:pt x="10483596" y="0"/>
                  </a:lnTo>
                  <a:lnTo>
                    <a:pt x="10483596" y="10483596"/>
                  </a:lnTo>
                  <a:lnTo>
                    <a:pt x="0" y="10483596"/>
                  </a:lnTo>
                  <a:lnTo>
                    <a:pt x="0" y="0"/>
                  </a:lnTo>
                  <a:close/>
                </a:path>
              </a:pathLst>
            </a:custGeom>
            <a:blipFill>
              <a:blip r:embed="rId4"/>
              <a:stretch>
                <a:fillRect l="0" t="0" r="0" b="0"/>
              </a:stretch>
            </a:blip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52222">
                <a:alpha val="90196"/>
              </a:srgbClr>
            </a:solidFill>
          </p:spPr>
        </p:sp>
      </p:grpSp>
      <p:grpSp>
        <p:nvGrpSpPr>
          <p:cNvPr name="Group 6" id="6"/>
          <p:cNvGrpSpPr>
            <a:grpSpLocks noChangeAspect="true"/>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4"/>
              <a:stretch>
                <a:fillRect l="0" t="0" r="0" b="0"/>
              </a:stretch>
            </a:blipFill>
          </p:spPr>
        </p:sp>
      </p:grpSp>
      <p:sp>
        <p:nvSpPr>
          <p:cNvPr name="TextBox 8" id="8"/>
          <p:cNvSpPr txBox="true"/>
          <p:nvPr/>
        </p:nvSpPr>
        <p:spPr>
          <a:xfrm rot="0">
            <a:off x="7905155" y="1177230"/>
            <a:ext cx="9335691" cy="1682651"/>
          </a:xfrm>
          <a:prstGeom prst="rect">
            <a:avLst/>
          </a:prstGeom>
        </p:spPr>
        <p:txBody>
          <a:bodyPr anchor="t" rtlCol="false" tIns="0" lIns="0" bIns="0" rIns="0">
            <a:spAutoFit/>
          </a:bodyPr>
          <a:lstStyle/>
          <a:p>
            <a:pPr algn="l">
              <a:lnSpc>
                <a:spcPts val="6062"/>
              </a:lnSpc>
            </a:pPr>
            <a:r>
              <a:rPr lang="en-US" sz="4812" b="true">
                <a:solidFill>
                  <a:srgbClr val="FFFFFF"/>
                </a:solidFill>
                <a:latin typeface="Overpass Ultra-Bold"/>
                <a:ea typeface="Overpass Ultra-Bold"/>
                <a:cs typeface="Overpass Ultra-Bold"/>
                <a:sym typeface="Overpass Ultra-Bold"/>
              </a:rPr>
              <a:t>Cum este Organizată Platforma Bit.ai</a:t>
            </a:r>
          </a:p>
        </p:txBody>
      </p:sp>
      <p:grpSp>
        <p:nvGrpSpPr>
          <p:cNvPr name="Group 9" id="9"/>
          <p:cNvGrpSpPr/>
          <p:nvPr/>
        </p:nvGrpSpPr>
        <p:grpSpPr>
          <a:xfrm rot="0">
            <a:off x="7900392" y="3247727"/>
            <a:ext cx="4546401" cy="2379166"/>
            <a:chOff x="0" y="0"/>
            <a:chExt cx="6061868" cy="3172222"/>
          </a:xfrm>
        </p:grpSpPr>
        <p:sp>
          <p:nvSpPr>
            <p:cNvPr name="Freeform 10" id="10"/>
            <p:cNvSpPr/>
            <p:nvPr/>
          </p:nvSpPr>
          <p:spPr>
            <a:xfrm flipH="false" flipV="false" rot="0">
              <a:off x="6350" y="6350"/>
              <a:ext cx="6049137" cy="3159633"/>
            </a:xfrm>
            <a:custGeom>
              <a:avLst/>
              <a:gdLst/>
              <a:ahLst/>
              <a:cxnLst/>
              <a:rect r="r" b="b" t="t" l="l"/>
              <a:pathLst>
                <a:path h="3159633" w="6049137">
                  <a:moveTo>
                    <a:pt x="0" y="146685"/>
                  </a:moveTo>
                  <a:cubicBezTo>
                    <a:pt x="0" y="65659"/>
                    <a:pt x="65786" y="0"/>
                    <a:pt x="146939" y="0"/>
                  </a:cubicBezTo>
                  <a:lnTo>
                    <a:pt x="5902198" y="0"/>
                  </a:lnTo>
                  <a:cubicBezTo>
                    <a:pt x="5983351" y="0"/>
                    <a:pt x="6049137" y="65659"/>
                    <a:pt x="6049137" y="146685"/>
                  </a:cubicBezTo>
                  <a:lnTo>
                    <a:pt x="6049137" y="3012948"/>
                  </a:lnTo>
                  <a:cubicBezTo>
                    <a:pt x="6049137" y="3093974"/>
                    <a:pt x="5983351" y="3159633"/>
                    <a:pt x="5902198" y="3159633"/>
                  </a:cubicBezTo>
                  <a:lnTo>
                    <a:pt x="146939" y="3159633"/>
                  </a:lnTo>
                  <a:cubicBezTo>
                    <a:pt x="65786" y="3159506"/>
                    <a:pt x="0" y="3093847"/>
                    <a:pt x="0" y="3012948"/>
                  </a:cubicBezTo>
                  <a:close/>
                </a:path>
              </a:pathLst>
            </a:custGeom>
            <a:solidFill>
              <a:srgbClr val="7E023C"/>
            </a:solidFill>
          </p:spPr>
        </p:sp>
        <p:sp>
          <p:nvSpPr>
            <p:cNvPr name="Freeform 11" id="11"/>
            <p:cNvSpPr/>
            <p:nvPr/>
          </p:nvSpPr>
          <p:spPr>
            <a:xfrm flipH="false" flipV="false" rot="0">
              <a:off x="0" y="0"/>
              <a:ext cx="6061837" cy="3172333"/>
            </a:xfrm>
            <a:custGeom>
              <a:avLst/>
              <a:gdLst/>
              <a:ahLst/>
              <a:cxnLst/>
              <a:rect r="r" b="b" t="t" l="l"/>
              <a:pathLst>
                <a:path h="3172333" w="6061837">
                  <a:moveTo>
                    <a:pt x="0" y="153035"/>
                  </a:moveTo>
                  <a:cubicBezTo>
                    <a:pt x="0" y="68453"/>
                    <a:pt x="68580" y="0"/>
                    <a:pt x="153289" y="0"/>
                  </a:cubicBezTo>
                  <a:lnTo>
                    <a:pt x="5908548" y="0"/>
                  </a:lnTo>
                  <a:lnTo>
                    <a:pt x="5908548" y="6350"/>
                  </a:lnTo>
                  <a:lnTo>
                    <a:pt x="5908548" y="0"/>
                  </a:lnTo>
                  <a:cubicBezTo>
                    <a:pt x="5993130" y="0"/>
                    <a:pt x="6061837" y="68453"/>
                    <a:pt x="6061837" y="153035"/>
                  </a:cubicBezTo>
                  <a:lnTo>
                    <a:pt x="6055487" y="153035"/>
                  </a:lnTo>
                  <a:lnTo>
                    <a:pt x="6061837" y="153035"/>
                  </a:lnTo>
                  <a:lnTo>
                    <a:pt x="6061837" y="3019298"/>
                  </a:lnTo>
                  <a:lnTo>
                    <a:pt x="6055487" y="3019298"/>
                  </a:lnTo>
                  <a:lnTo>
                    <a:pt x="6061837" y="3019298"/>
                  </a:lnTo>
                  <a:cubicBezTo>
                    <a:pt x="6061837" y="3103753"/>
                    <a:pt x="5993257" y="3172333"/>
                    <a:pt x="5908548" y="3172333"/>
                  </a:cubicBezTo>
                  <a:lnTo>
                    <a:pt x="5908548" y="3165983"/>
                  </a:lnTo>
                  <a:lnTo>
                    <a:pt x="5908548" y="3172333"/>
                  </a:lnTo>
                  <a:lnTo>
                    <a:pt x="153289" y="3172333"/>
                  </a:lnTo>
                  <a:lnTo>
                    <a:pt x="153289" y="3165983"/>
                  </a:lnTo>
                  <a:lnTo>
                    <a:pt x="153289" y="3172333"/>
                  </a:lnTo>
                  <a:cubicBezTo>
                    <a:pt x="68580" y="3172206"/>
                    <a:pt x="0" y="3103753"/>
                    <a:pt x="0" y="3019298"/>
                  </a:cubicBezTo>
                  <a:lnTo>
                    <a:pt x="0" y="153035"/>
                  </a:lnTo>
                  <a:lnTo>
                    <a:pt x="6350" y="153035"/>
                  </a:lnTo>
                  <a:lnTo>
                    <a:pt x="0" y="153035"/>
                  </a:lnTo>
                  <a:moveTo>
                    <a:pt x="12700" y="153035"/>
                  </a:moveTo>
                  <a:lnTo>
                    <a:pt x="12700" y="3019298"/>
                  </a:lnTo>
                  <a:lnTo>
                    <a:pt x="6350" y="3019298"/>
                  </a:lnTo>
                  <a:lnTo>
                    <a:pt x="12700" y="3019298"/>
                  </a:lnTo>
                  <a:cubicBezTo>
                    <a:pt x="12700" y="3096768"/>
                    <a:pt x="75565" y="3159633"/>
                    <a:pt x="153289" y="3159633"/>
                  </a:cubicBezTo>
                  <a:lnTo>
                    <a:pt x="5908548" y="3159633"/>
                  </a:lnTo>
                  <a:cubicBezTo>
                    <a:pt x="5986145" y="3159633"/>
                    <a:pt x="6049137" y="3096768"/>
                    <a:pt x="6049137" y="3019298"/>
                  </a:cubicBezTo>
                  <a:lnTo>
                    <a:pt x="6049137" y="153035"/>
                  </a:lnTo>
                  <a:cubicBezTo>
                    <a:pt x="6049137" y="75565"/>
                    <a:pt x="5986272" y="12700"/>
                    <a:pt x="5908548" y="12700"/>
                  </a:cubicBezTo>
                  <a:lnTo>
                    <a:pt x="153289" y="12700"/>
                  </a:lnTo>
                  <a:lnTo>
                    <a:pt x="153289" y="6350"/>
                  </a:lnTo>
                  <a:lnTo>
                    <a:pt x="153289" y="12700"/>
                  </a:lnTo>
                  <a:cubicBezTo>
                    <a:pt x="75565" y="12700"/>
                    <a:pt x="12700" y="75565"/>
                    <a:pt x="12700" y="153035"/>
                  </a:cubicBezTo>
                  <a:close/>
                </a:path>
              </a:pathLst>
            </a:custGeom>
            <a:solidFill>
              <a:srgbClr val="971B55"/>
            </a:solidFill>
          </p:spPr>
        </p:sp>
      </p:grpSp>
      <p:sp>
        <p:nvSpPr>
          <p:cNvPr name="TextBox 12" id="12"/>
          <p:cNvSpPr txBox="true"/>
          <p:nvPr/>
        </p:nvSpPr>
        <p:spPr>
          <a:xfrm rot="0">
            <a:off x="8176469" y="3438079"/>
            <a:ext cx="3503414" cy="499319"/>
          </a:xfrm>
          <a:prstGeom prst="rect">
            <a:avLst/>
          </a:prstGeom>
        </p:spPr>
        <p:txBody>
          <a:bodyPr anchor="t" rtlCol="false" tIns="0" lIns="0" bIns="0" rIns="0">
            <a:spAutoFit/>
          </a:bodyPr>
          <a:lstStyle/>
          <a:p>
            <a:pPr algn="l">
              <a:lnSpc>
                <a:spcPts val="3000"/>
              </a:lnSpc>
            </a:pPr>
            <a:r>
              <a:rPr lang="en-US" sz="2375" b="true">
                <a:solidFill>
                  <a:srgbClr val="000000"/>
                </a:solidFill>
                <a:latin typeface="Overpass Ultra-Bold"/>
                <a:ea typeface="Overpass Ultra-Bold"/>
                <a:cs typeface="Overpass Ultra-Bold"/>
                <a:sym typeface="Overpass Ultra-Bold"/>
              </a:rPr>
              <a:t>🗂️</a:t>
            </a:r>
            <a:r>
              <a:rPr lang="en-US" sz="2375" b="true">
                <a:solidFill>
                  <a:srgbClr val="E5E0DF"/>
                </a:solidFill>
                <a:latin typeface="Overpass Ultra-Bold"/>
                <a:ea typeface="Overpass Ultra-Bold"/>
                <a:cs typeface="Overpass Ultra-Bold"/>
                <a:sym typeface="Overpass Ultra-Bold"/>
              </a:rPr>
              <a:t> Documente dinamice</a:t>
            </a:r>
          </a:p>
        </p:txBody>
      </p:sp>
      <p:sp>
        <p:nvSpPr>
          <p:cNvPr name="TextBox 13" id="13"/>
          <p:cNvSpPr txBox="true"/>
          <p:nvPr/>
        </p:nvSpPr>
        <p:spPr>
          <a:xfrm rot="0">
            <a:off x="8176469" y="3951535"/>
            <a:ext cx="3994249" cy="1399282"/>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Creare de documente interactive cu suport pentru texte, imagini, video și multimedia</a:t>
            </a:r>
          </a:p>
        </p:txBody>
      </p:sp>
      <p:grpSp>
        <p:nvGrpSpPr>
          <p:cNvPr name="Group 14" id="14"/>
          <p:cNvGrpSpPr/>
          <p:nvPr/>
        </p:nvGrpSpPr>
        <p:grpSpPr>
          <a:xfrm rot="0">
            <a:off x="12699058" y="3247727"/>
            <a:ext cx="4546550" cy="2379166"/>
            <a:chOff x="0" y="0"/>
            <a:chExt cx="6062067" cy="3172222"/>
          </a:xfrm>
        </p:grpSpPr>
        <p:sp>
          <p:nvSpPr>
            <p:cNvPr name="Freeform 15" id="15"/>
            <p:cNvSpPr/>
            <p:nvPr/>
          </p:nvSpPr>
          <p:spPr>
            <a:xfrm flipH="false" flipV="false" rot="0">
              <a:off x="6350" y="6350"/>
              <a:ext cx="6049391" cy="3159633"/>
            </a:xfrm>
            <a:custGeom>
              <a:avLst/>
              <a:gdLst/>
              <a:ahLst/>
              <a:cxnLst/>
              <a:rect r="r" b="b" t="t" l="l"/>
              <a:pathLst>
                <a:path h="3159633" w="6049391">
                  <a:moveTo>
                    <a:pt x="0" y="146685"/>
                  </a:moveTo>
                  <a:cubicBezTo>
                    <a:pt x="0" y="65659"/>
                    <a:pt x="65786" y="0"/>
                    <a:pt x="146939" y="0"/>
                  </a:cubicBezTo>
                  <a:lnTo>
                    <a:pt x="5902452" y="0"/>
                  </a:lnTo>
                  <a:cubicBezTo>
                    <a:pt x="5983605" y="0"/>
                    <a:pt x="6049391" y="65659"/>
                    <a:pt x="6049391" y="146685"/>
                  </a:cubicBezTo>
                  <a:lnTo>
                    <a:pt x="6049391" y="3012948"/>
                  </a:lnTo>
                  <a:cubicBezTo>
                    <a:pt x="6049391" y="3093974"/>
                    <a:pt x="5983605" y="3159633"/>
                    <a:pt x="5902452" y="3159633"/>
                  </a:cubicBezTo>
                  <a:lnTo>
                    <a:pt x="146939" y="3159633"/>
                  </a:lnTo>
                  <a:cubicBezTo>
                    <a:pt x="65786" y="3159506"/>
                    <a:pt x="0" y="3093847"/>
                    <a:pt x="0" y="3012948"/>
                  </a:cubicBezTo>
                  <a:close/>
                </a:path>
              </a:pathLst>
            </a:custGeom>
            <a:solidFill>
              <a:srgbClr val="7E023C"/>
            </a:solidFill>
          </p:spPr>
        </p:sp>
        <p:sp>
          <p:nvSpPr>
            <p:cNvPr name="Freeform 16" id="16"/>
            <p:cNvSpPr/>
            <p:nvPr/>
          </p:nvSpPr>
          <p:spPr>
            <a:xfrm flipH="false" flipV="false" rot="0">
              <a:off x="0" y="0"/>
              <a:ext cx="6062091" cy="3172333"/>
            </a:xfrm>
            <a:custGeom>
              <a:avLst/>
              <a:gdLst/>
              <a:ahLst/>
              <a:cxnLst/>
              <a:rect r="r" b="b" t="t" l="l"/>
              <a:pathLst>
                <a:path h="3172333" w="6062091">
                  <a:moveTo>
                    <a:pt x="0" y="153035"/>
                  </a:moveTo>
                  <a:cubicBezTo>
                    <a:pt x="0" y="68453"/>
                    <a:pt x="68580" y="0"/>
                    <a:pt x="153289" y="0"/>
                  </a:cubicBezTo>
                  <a:lnTo>
                    <a:pt x="5908802" y="0"/>
                  </a:lnTo>
                  <a:lnTo>
                    <a:pt x="5908802" y="6350"/>
                  </a:lnTo>
                  <a:lnTo>
                    <a:pt x="5908802" y="0"/>
                  </a:lnTo>
                  <a:cubicBezTo>
                    <a:pt x="5993384" y="0"/>
                    <a:pt x="6062091" y="68453"/>
                    <a:pt x="6062091" y="153035"/>
                  </a:cubicBezTo>
                  <a:lnTo>
                    <a:pt x="6055741" y="153035"/>
                  </a:lnTo>
                  <a:lnTo>
                    <a:pt x="6062091" y="153035"/>
                  </a:lnTo>
                  <a:lnTo>
                    <a:pt x="6062091" y="3019298"/>
                  </a:lnTo>
                  <a:lnTo>
                    <a:pt x="6055741" y="3019298"/>
                  </a:lnTo>
                  <a:lnTo>
                    <a:pt x="6062091" y="3019298"/>
                  </a:lnTo>
                  <a:cubicBezTo>
                    <a:pt x="6062091" y="3103753"/>
                    <a:pt x="5993511" y="3172333"/>
                    <a:pt x="5908802" y="3172333"/>
                  </a:cubicBezTo>
                  <a:lnTo>
                    <a:pt x="5908802" y="3165983"/>
                  </a:lnTo>
                  <a:lnTo>
                    <a:pt x="5908802" y="3172333"/>
                  </a:lnTo>
                  <a:lnTo>
                    <a:pt x="153289" y="3172333"/>
                  </a:lnTo>
                  <a:lnTo>
                    <a:pt x="153289" y="3165983"/>
                  </a:lnTo>
                  <a:lnTo>
                    <a:pt x="153289" y="3172333"/>
                  </a:lnTo>
                  <a:cubicBezTo>
                    <a:pt x="68580" y="3172206"/>
                    <a:pt x="0" y="3103753"/>
                    <a:pt x="0" y="3019298"/>
                  </a:cubicBezTo>
                  <a:lnTo>
                    <a:pt x="0" y="153035"/>
                  </a:lnTo>
                  <a:lnTo>
                    <a:pt x="6350" y="153035"/>
                  </a:lnTo>
                  <a:lnTo>
                    <a:pt x="0" y="153035"/>
                  </a:lnTo>
                  <a:moveTo>
                    <a:pt x="12700" y="153035"/>
                  </a:moveTo>
                  <a:lnTo>
                    <a:pt x="12700" y="3019298"/>
                  </a:lnTo>
                  <a:lnTo>
                    <a:pt x="6350" y="3019298"/>
                  </a:lnTo>
                  <a:lnTo>
                    <a:pt x="12700" y="3019298"/>
                  </a:lnTo>
                  <a:cubicBezTo>
                    <a:pt x="12700" y="3096768"/>
                    <a:pt x="75565" y="3159633"/>
                    <a:pt x="153289" y="3159633"/>
                  </a:cubicBezTo>
                  <a:lnTo>
                    <a:pt x="5908802" y="3159633"/>
                  </a:lnTo>
                  <a:cubicBezTo>
                    <a:pt x="5986399" y="3159633"/>
                    <a:pt x="6049391" y="3096768"/>
                    <a:pt x="6049391" y="3019298"/>
                  </a:cubicBezTo>
                  <a:lnTo>
                    <a:pt x="6049391" y="153035"/>
                  </a:lnTo>
                  <a:cubicBezTo>
                    <a:pt x="6049391" y="75565"/>
                    <a:pt x="5986526" y="12700"/>
                    <a:pt x="5908802" y="12700"/>
                  </a:cubicBezTo>
                  <a:lnTo>
                    <a:pt x="153289" y="12700"/>
                  </a:lnTo>
                  <a:lnTo>
                    <a:pt x="153289" y="6350"/>
                  </a:lnTo>
                  <a:lnTo>
                    <a:pt x="153289" y="12700"/>
                  </a:lnTo>
                  <a:cubicBezTo>
                    <a:pt x="75565" y="12700"/>
                    <a:pt x="12700" y="75565"/>
                    <a:pt x="12700" y="153035"/>
                  </a:cubicBezTo>
                  <a:close/>
                </a:path>
              </a:pathLst>
            </a:custGeom>
            <a:solidFill>
              <a:srgbClr val="971B55"/>
            </a:solidFill>
          </p:spPr>
        </p:sp>
      </p:grpSp>
      <p:sp>
        <p:nvSpPr>
          <p:cNvPr name="TextBox 17" id="17"/>
          <p:cNvSpPr txBox="true"/>
          <p:nvPr/>
        </p:nvSpPr>
        <p:spPr>
          <a:xfrm rot="0">
            <a:off x="12975134" y="3438079"/>
            <a:ext cx="3338769" cy="447675"/>
          </a:xfrm>
          <a:prstGeom prst="rect">
            <a:avLst/>
          </a:prstGeom>
        </p:spPr>
        <p:txBody>
          <a:bodyPr anchor="t" rtlCol="false" tIns="0" lIns="0" bIns="0" rIns="0">
            <a:spAutoFit/>
          </a:bodyPr>
          <a:lstStyle/>
          <a:p>
            <a:pPr algn="l">
              <a:lnSpc>
                <a:spcPts val="3000"/>
              </a:lnSpc>
            </a:pPr>
            <a:r>
              <a:rPr lang="en-US" sz="2375" b="true">
                <a:solidFill>
                  <a:srgbClr val="000000"/>
                </a:solidFill>
                <a:latin typeface="Overpass Ultra-Bold"/>
                <a:ea typeface="Overpass Ultra-Bold"/>
                <a:cs typeface="Overpass Ultra-Bold"/>
                <a:sym typeface="Overpass Ultra-Bold"/>
              </a:rPr>
              <a:t>🎯</a:t>
            </a:r>
            <a:r>
              <a:rPr lang="en-US" sz="2375" b="true">
                <a:solidFill>
                  <a:srgbClr val="E5E0DF"/>
                </a:solidFill>
                <a:latin typeface="Overpass Ultra-Bold"/>
                <a:ea typeface="Overpass Ultra-Bold"/>
                <a:cs typeface="Overpass Ultra-Bold"/>
                <a:sym typeface="Overpass Ultra-Bold"/>
              </a:rPr>
              <a:t> Dashboard central</a:t>
            </a:r>
          </a:p>
        </p:txBody>
      </p:sp>
      <p:sp>
        <p:nvSpPr>
          <p:cNvPr name="TextBox 18" id="18"/>
          <p:cNvSpPr txBox="true"/>
          <p:nvPr/>
        </p:nvSpPr>
        <p:spPr>
          <a:xfrm rot="0">
            <a:off x="12975134" y="3951535"/>
            <a:ext cx="3994398" cy="980480"/>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Acces rapid la proiectele recente și documentele importante</a:t>
            </a:r>
          </a:p>
        </p:txBody>
      </p:sp>
      <p:grpSp>
        <p:nvGrpSpPr>
          <p:cNvPr name="Group 19" id="19"/>
          <p:cNvGrpSpPr/>
          <p:nvPr/>
        </p:nvGrpSpPr>
        <p:grpSpPr>
          <a:xfrm rot="0">
            <a:off x="7900392" y="5879158"/>
            <a:ext cx="9345216" cy="1541561"/>
            <a:chOff x="0" y="0"/>
            <a:chExt cx="12460288" cy="2055415"/>
          </a:xfrm>
        </p:grpSpPr>
        <p:sp>
          <p:nvSpPr>
            <p:cNvPr name="Freeform 20" id="20"/>
            <p:cNvSpPr/>
            <p:nvPr/>
          </p:nvSpPr>
          <p:spPr>
            <a:xfrm flipH="false" flipV="false" rot="0">
              <a:off x="6350" y="6350"/>
              <a:ext cx="12447651" cy="2042795"/>
            </a:xfrm>
            <a:custGeom>
              <a:avLst/>
              <a:gdLst/>
              <a:ahLst/>
              <a:cxnLst/>
              <a:rect r="r" b="b" t="t" l="l"/>
              <a:pathLst>
                <a:path h="2042795" w="12447651">
                  <a:moveTo>
                    <a:pt x="0" y="146685"/>
                  </a:moveTo>
                  <a:cubicBezTo>
                    <a:pt x="0" y="65659"/>
                    <a:pt x="66040" y="0"/>
                    <a:pt x="147447" y="0"/>
                  </a:cubicBezTo>
                  <a:lnTo>
                    <a:pt x="12300204" y="0"/>
                  </a:lnTo>
                  <a:cubicBezTo>
                    <a:pt x="12381611" y="0"/>
                    <a:pt x="12447651" y="65659"/>
                    <a:pt x="12447651" y="146685"/>
                  </a:cubicBezTo>
                  <a:lnTo>
                    <a:pt x="12447651" y="1896110"/>
                  </a:lnTo>
                  <a:cubicBezTo>
                    <a:pt x="12447651" y="1977136"/>
                    <a:pt x="12381611" y="2042795"/>
                    <a:pt x="12300204" y="2042795"/>
                  </a:cubicBezTo>
                  <a:lnTo>
                    <a:pt x="147447" y="2042795"/>
                  </a:lnTo>
                  <a:cubicBezTo>
                    <a:pt x="66040" y="2042668"/>
                    <a:pt x="0" y="1977009"/>
                    <a:pt x="0" y="1896110"/>
                  </a:cubicBezTo>
                  <a:close/>
                </a:path>
              </a:pathLst>
            </a:custGeom>
            <a:solidFill>
              <a:srgbClr val="7E023C"/>
            </a:solidFill>
          </p:spPr>
        </p:sp>
        <p:sp>
          <p:nvSpPr>
            <p:cNvPr name="Freeform 21" id="21"/>
            <p:cNvSpPr/>
            <p:nvPr/>
          </p:nvSpPr>
          <p:spPr>
            <a:xfrm flipH="false" flipV="false" rot="0">
              <a:off x="0" y="0"/>
              <a:ext cx="12460351" cy="2055495"/>
            </a:xfrm>
            <a:custGeom>
              <a:avLst/>
              <a:gdLst/>
              <a:ahLst/>
              <a:cxnLst/>
              <a:rect r="r" b="b" t="t" l="l"/>
              <a:pathLst>
                <a:path h="2055495" w="12460351">
                  <a:moveTo>
                    <a:pt x="0" y="153035"/>
                  </a:moveTo>
                  <a:cubicBezTo>
                    <a:pt x="0" y="68453"/>
                    <a:pt x="68834" y="0"/>
                    <a:pt x="153797" y="0"/>
                  </a:cubicBezTo>
                  <a:lnTo>
                    <a:pt x="12306554" y="0"/>
                  </a:lnTo>
                  <a:lnTo>
                    <a:pt x="12306554" y="6350"/>
                  </a:lnTo>
                  <a:lnTo>
                    <a:pt x="12306554" y="0"/>
                  </a:lnTo>
                  <a:cubicBezTo>
                    <a:pt x="12391390" y="0"/>
                    <a:pt x="12460351" y="68453"/>
                    <a:pt x="12460351" y="153035"/>
                  </a:cubicBezTo>
                  <a:lnTo>
                    <a:pt x="12454001" y="153035"/>
                  </a:lnTo>
                  <a:lnTo>
                    <a:pt x="12460351" y="153035"/>
                  </a:lnTo>
                  <a:lnTo>
                    <a:pt x="12460351" y="1902460"/>
                  </a:lnTo>
                  <a:lnTo>
                    <a:pt x="12454001" y="1902460"/>
                  </a:lnTo>
                  <a:lnTo>
                    <a:pt x="12460351" y="1902460"/>
                  </a:lnTo>
                  <a:cubicBezTo>
                    <a:pt x="12460351" y="1986915"/>
                    <a:pt x="12391517" y="2055495"/>
                    <a:pt x="12306554" y="2055495"/>
                  </a:cubicBezTo>
                  <a:lnTo>
                    <a:pt x="12306554" y="2049145"/>
                  </a:lnTo>
                  <a:lnTo>
                    <a:pt x="12306554" y="2055495"/>
                  </a:lnTo>
                  <a:lnTo>
                    <a:pt x="153797" y="2055495"/>
                  </a:lnTo>
                  <a:lnTo>
                    <a:pt x="153797" y="2049145"/>
                  </a:lnTo>
                  <a:lnTo>
                    <a:pt x="153797" y="2055495"/>
                  </a:lnTo>
                  <a:cubicBezTo>
                    <a:pt x="68834" y="2055368"/>
                    <a:pt x="0" y="1986915"/>
                    <a:pt x="0" y="1902460"/>
                  </a:cubicBezTo>
                  <a:lnTo>
                    <a:pt x="0" y="153035"/>
                  </a:lnTo>
                  <a:lnTo>
                    <a:pt x="6350" y="153035"/>
                  </a:lnTo>
                  <a:lnTo>
                    <a:pt x="0" y="153035"/>
                  </a:lnTo>
                  <a:moveTo>
                    <a:pt x="12700" y="153035"/>
                  </a:moveTo>
                  <a:lnTo>
                    <a:pt x="12700" y="1902460"/>
                  </a:lnTo>
                  <a:lnTo>
                    <a:pt x="6350" y="1902460"/>
                  </a:lnTo>
                  <a:lnTo>
                    <a:pt x="12700" y="1902460"/>
                  </a:lnTo>
                  <a:cubicBezTo>
                    <a:pt x="12700" y="1979930"/>
                    <a:pt x="75819" y="2042795"/>
                    <a:pt x="153797" y="2042795"/>
                  </a:cubicBezTo>
                  <a:lnTo>
                    <a:pt x="12306554" y="2042795"/>
                  </a:lnTo>
                  <a:cubicBezTo>
                    <a:pt x="12384532" y="2042795"/>
                    <a:pt x="12447651" y="1979930"/>
                    <a:pt x="12447651" y="1902460"/>
                  </a:cubicBezTo>
                  <a:lnTo>
                    <a:pt x="12447651" y="153035"/>
                  </a:lnTo>
                  <a:cubicBezTo>
                    <a:pt x="12447651" y="75565"/>
                    <a:pt x="12384532" y="12700"/>
                    <a:pt x="12306554" y="12700"/>
                  </a:cubicBezTo>
                  <a:lnTo>
                    <a:pt x="153797" y="12700"/>
                  </a:lnTo>
                  <a:lnTo>
                    <a:pt x="153797" y="6350"/>
                  </a:lnTo>
                  <a:lnTo>
                    <a:pt x="153797" y="12700"/>
                  </a:lnTo>
                  <a:cubicBezTo>
                    <a:pt x="75819" y="12700"/>
                    <a:pt x="12700" y="75565"/>
                    <a:pt x="12700" y="153035"/>
                  </a:cubicBezTo>
                  <a:close/>
                </a:path>
              </a:pathLst>
            </a:custGeom>
            <a:solidFill>
              <a:srgbClr val="971B55"/>
            </a:solidFill>
          </p:spPr>
        </p:sp>
      </p:grpSp>
      <p:sp>
        <p:nvSpPr>
          <p:cNvPr name="TextBox 22" id="22"/>
          <p:cNvSpPr txBox="true"/>
          <p:nvPr/>
        </p:nvSpPr>
        <p:spPr>
          <a:xfrm rot="0">
            <a:off x="8176469" y="6069509"/>
            <a:ext cx="3080147" cy="499319"/>
          </a:xfrm>
          <a:prstGeom prst="rect">
            <a:avLst/>
          </a:prstGeom>
        </p:spPr>
        <p:txBody>
          <a:bodyPr anchor="t" rtlCol="false" tIns="0" lIns="0" bIns="0" rIns="0">
            <a:spAutoFit/>
          </a:bodyPr>
          <a:lstStyle/>
          <a:p>
            <a:pPr algn="l">
              <a:lnSpc>
                <a:spcPts val="3000"/>
              </a:lnSpc>
            </a:pPr>
            <a:r>
              <a:rPr lang="en-US" sz="2375" b="true">
                <a:solidFill>
                  <a:srgbClr val="000000"/>
                </a:solidFill>
                <a:latin typeface="Overpass Ultra-Bold"/>
                <a:ea typeface="Overpass Ultra-Bold"/>
                <a:cs typeface="Overpass Ultra-Bold"/>
                <a:sym typeface="Overpass Ultra-Bold"/>
              </a:rPr>
              <a:t>📁</a:t>
            </a:r>
            <a:r>
              <a:rPr lang="en-US" sz="2375" b="true">
                <a:solidFill>
                  <a:srgbClr val="E5E0DF"/>
                </a:solidFill>
                <a:latin typeface="Overpass Ultra-Bold"/>
                <a:ea typeface="Overpass Ultra-Bold"/>
                <a:cs typeface="Overpass Ultra-Bold"/>
                <a:sym typeface="Overpass Ultra-Bold"/>
              </a:rPr>
              <a:t> Spații de lucru</a:t>
            </a:r>
          </a:p>
        </p:txBody>
      </p:sp>
      <p:sp>
        <p:nvSpPr>
          <p:cNvPr name="TextBox 23" id="23"/>
          <p:cNvSpPr txBox="true"/>
          <p:nvPr/>
        </p:nvSpPr>
        <p:spPr>
          <a:xfrm rot="0">
            <a:off x="8176469" y="6582966"/>
            <a:ext cx="8793064" cy="561677"/>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Organizare eficientă prin foldere și categorii personalizabile</a:t>
            </a:r>
          </a:p>
        </p:txBody>
      </p:sp>
      <p:sp>
        <p:nvSpPr>
          <p:cNvPr name="TextBox 24" id="24"/>
          <p:cNvSpPr txBox="true"/>
          <p:nvPr/>
        </p:nvSpPr>
        <p:spPr>
          <a:xfrm rot="0">
            <a:off x="7905155" y="7567612"/>
            <a:ext cx="9335691" cy="1399282"/>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Structura intuitivă a platformei permite o navigare ușoară și o organizare logică a informațiilor. Utilizatorii pot accesa rapid documentele importante și pot colabora în timp real, indiferent de locația geografică.</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52222">
                <a:alpha val="90196"/>
              </a:srgbClr>
            </a:solidFill>
          </p:spPr>
        </p:sp>
      </p:grpSp>
      <p:grpSp>
        <p:nvGrpSpPr>
          <p:cNvPr name="Group 6" id="6"/>
          <p:cNvGrpSpPr>
            <a:grpSpLocks noChangeAspect="true"/>
          </p:cNvGrpSpPr>
          <p:nvPr/>
        </p:nvGrpSpPr>
        <p:grpSpPr>
          <a:xfrm rot="0">
            <a:off x="1143000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4"/>
              <a:stretch>
                <a:fillRect l="0" t="0" r="0" b="0"/>
              </a:stretch>
            </a:blipFill>
          </p:spPr>
        </p:sp>
      </p:grpSp>
      <p:sp>
        <p:nvSpPr>
          <p:cNvPr name="TextBox 8" id="8"/>
          <p:cNvSpPr txBox="true"/>
          <p:nvPr/>
        </p:nvSpPr>
        <p:spPr>
          <a:xfrm rot="0">
            <a:off x="945654" y="755600"/>
            <a:ext cx="9538692" cy="795338"/>
          </a:xfrm>
          <a:prstGeom prst="rect">
            <a:avLst/>
          </a:prstGeom>
        </p:spPr>
        <p:txBody>
          <a:bodyPr anchor="t" rtlCol="false" tIns="0" lIns="0" bIns="0" rIns="0">
            <a:spAutoFit/>
          </a:bodyPr>
          <a:lstStyle/>
          <a:p>
            <a:pPr algn="l">
              <a:lnSpc>
                <a:spcPts val="5437"/>
              </a:lnSpc>
            </a:pPr>
            <a:r>
              <a:rPr lang="en-US" sz="4375" b="true">
                <a:solidFill>
                  <a:srgbClr val="FFFFFF"/>
                </a:solidFill>
                <a:latin typeface="Overpass Ultra-Bold"/>
                <a:ea typeface="Overpass Ultra-Bold"/>
                <a:cs typeface="Overpass Ultra-Bold"/>
                <a:sym typeface="Overpass Ultra-Bold"/>
              </a:rPr>
              <a:t>Caracteristicile Principale ale Bit.ai</a:t>
            </a:r>
          </a:p>
        </p:txBody>
      </p:sp>
      <p:sp>
        <p:nvSpPr>
          <p:cNvPr name="TextBox 9" id="9"/>
          <p:cNvSpPr txBox="true"/>
          <p:nvPr/>
        </p:nvSpPr>
        <p:spPr>
          <a:xfrm rot="0">
            <a:off x="945654" y="1814959"/>
            <a:ext cx="9538692" cy="880467"/>
          </a:xfrm>
          <a:prstGeom prst="rect">
            <a:avLst/>
          </a:prstGeom>
        </p:spPr>
        <p:txBody>
          <a:bodyPr anchor="t" rtlCol="false" tIns="0" lIns="0" bIns="0" rIns="0">
            <a:spAutoFit/>
          </a:bodyPr>
          <a:lstStyle/>
          <a:p>
            <a:pPr algn="l">
              <a:lnSpc>
                <a:spcPts val="2937"/>
              </a:lnSpc>
            </a:pPr>
            <a:r>
              <a:rPr lang="en-US" sz="1812">
                <a:solidFill>
                  <a:srgbClr val="E5E0DF"/>
                </a:solidFill>
                <a:latin typeface="Overpass"/>
                <a:ea typeface="Overpass"/>
                <a:cs typeface="Overpass"/>
                <a:sym typeface="Overpass"/>
              </a:rPr>
              <a:t>Bit.ai oferă un set complet de caracteristici designed pentru a optimiza colaborarea și productivitatea echipelor moderne:</a:t>
            </a:r>
          </a:p>
        </p:txBody>
      </p:sp>
      <p:grpSp>
        <p:nvGrpSpPr>
          <p:cNvPr name="Group 10" id="10"/>
          <p:cNvGrpSpPr/>
          <p:nvPr/>
        </p:nvGrpSpPr>
        <p:grpSpPr>
          <a:xfrm rot="0">
            <a:off x="931366" y="2947095"/>
            <a:ext cx="4679751" cy="3317825"/>
            <a:chOff x="0" y="0"/>
            <a:chExt cx="6239668" cy="4423767"/>
          </a:xfrm>
        </p:grpSpPr>
        <p:sp>
          <p:nvSpPr>
            <p:cNvPr name="Freeform 11" id="11"/>
            <p:cNvSpPr/>
            <p:nvPr/>
          </p:nvSpPr>
          <p:spPr>
            <a:xfrm flipH="false" flipV="false" rot="0">
              <a:off x="19050" y="19050"/>
              <a:ext cx="6201664" cy="4385691"/>
            </a:xfrm>
            <a:custGeom>
              <a:avLst/>
              <a:gdLst/>
              <a:ahLst/>
              <a:cxnLst/>
              <a:rect r="r" b="b" t="t" l="l"/>
              <a:pathLst>
                <a:path h="4385691" w="6201664">
                  <a:moveTo>
                    <a:pt x="0" y="182880"/>
                  </a:moveTo>
                  <a:cubicBezTo>
                    <a:pt x="0" y="81915"/>
                    <a:pt x="82042" y="0"/>
                    <a:pt x="183388" y="0"/>
                  </a:cubicBezTo>
                  <a:lnTo>
                    <a:pt x="6018276" y="0"/>
                  </a:lnTo>
                  <a:cubicBezTo>
                    <a:pt x="6119495" y="0"/>
                    <a:pt x="6201664" y="81915"/>
                    <a:pt x="6201664" y="182880"/>
                  </a:cubicBezTo>
                  <a:lnTo>
                    <a:pt x="6201664" y="4202811"/>
                  </a:lnTo>
                  <a:cubicBezTo>
                    <a:pt x="6201664" y="4303776"/>
                    <a:pt x="6119622" y="4385691"/>
                    <a:pt x="6018276" y="4385691"/>
                  </a:cubicBezTo>
                  <a:lnTo>
                    <a:pt x="183388" y="4385691"/>
                  </a:lnTo>
                  <a:cubicBezTo>
                    <a:pt x="82169" y="4385691"/>
                    <a:pt x="0" y="4303776"/>
                    <a:pt x="0" y="4202811"/>
                  </a:cubicBezTo>
                  <a:close/>
                </a:path>
              </a:pathLst>
            </a:custGeom>
            <a:solidFill>
              <a:srgbClr val="252222">
                <a:alpha val="90196"/>
              </a:srgbClr>
            </a:solidFill>
          </p:spPr>
        </p:sp>
        <p:sp>
          <p:nvSpPr>
            <p:cNvPr name="Freeform 12" id="12"/>
            <p:cNvSpPr/>
            <p:nvPr/>
          </p:nvSpPr>
          <p:spPr>
            <a:xfrm flipH="false" flipV="false" rot="0">
              <a:off x="0" y="0"/>
              <a:ext cx="6239764" cy="4423791"/>
            </a:xfrm>
            <a:custGeom>
              <a:avLst/>
              <a:gdLst/>
              <a:ahLst/>
              <a:cxnLst/>
              <a:rect r="r" b="b" t="t" l="l"/>
              <a:pathLst>
                <a:path h="4423791" w="6239764">
                  <a:moveTo>
                    <a:pt x="0" y="201930"/>
                  </a:moveTo>
                  <a:cubicBezTo>
                    <a:pt x="0" y="90424"/>
                    <a:pt x="90678" y="0"/>
                    <a:pt x="202438" y="0"/>
                  </a:cubicBezTo>
                  <a:lnTo>
                    <a:pt x="6037326" y="0"/>
                  </a:lnTo>
                  <a:lnTo>
                    <a:pt x="6037326" y="19050"/>
                  </a:lnTo>
                  <a:lnTo>
                    <a:pt x="6037326" y="0"/>
                  </a:lnTo>
                  <a:cubicBezTo>
                    <a:pt x="6149086" y="0"/>
                    <a:pt x="6239764" y="90424"/>
                    <a:pt x="6239764" y="201930"/>
                  </a:cubicBezTo>
                  <a:lnTo>
                    <a:pt x="6220714" y="201930"/>
                  </a:lnTo>
                  <a:lnTo>
                    <a:pt x="6239764" y="201930"/>
                  </a:lnTo>
                  <a:lnTo>
                    <a:pt x="6239764" y="4221861"/>
                  </a:lnTo>
                  <a:lnTo>
                    <a:pt x="6220714" y="4221861"/>
                  </a:lnTo>
                  <a:lnTo>
                    <a:pt x="6239764" y="4221861"/>
                  </a:lnTo>
                  <a:cubicBezTo>
                    <a:pt x="6239764" y="4333367"/>
                    <a:pt x="6149086" y="4423791"/>
                    <a:pt x="6037326" y="4423791"/>
                  </a:cubicBezTo>
                  <a:lnTo>
                    <a:pt x="6037326" y="4404741"/>
                  </a:lnTo>
                  <a:lnTo>
                    <a:pt x="6037326" y="4423791"/>
                  </a:lnTo>
                  <a:lnTo>
                    <a:pt x="202438" y="4423791"/>
                  </a:lnTo>
                  <a:lnTo>
                    <a:pt x="202438" y="4404741"/>
                  </a:lnTo>
                  <a:lnTo>
                    <a:pt x="202438" y="4423791"/>
                  </a:lnTo>
                  <a:cubicBezTo>
                    <a:pt x="90678" y="4423791"/>
                    <a:pt x="0" y="4333367"/>
                    <a:pt x="0" y="4221861"/>
                  </a:cubicBezTo>
                  <a:lnTo>
                    <a:pt x="0" y="201930"/>
                  </a:lnTo>
                  <a:lnTo>
                    <a:pt x="19050" y="201930"/>
                  </a:lnTo>
                  <a:lnTo>
                    <a:pt x="0" y="201930"/>
                  </a:lnTo>
                  <a:moveTo>
                    <a:pt x="38100" y="201930"/>
                  </a:moveTo>
                  <a:lnTo>
                    <a:pt x="38100" y="4221861"/>
                  </a:lnTo>
                  <a:lnTo>
                    <a:pt x="19050" y="4221861"/>
                  </a:lnTo>
                  <a:lnTo>
                    <a:pt x="38100" y="4221861"/>
                  </a:lnTo>
                  <a:cubicBezTo>
                    <a:pt x="38100" y="4312285"/>
                    <a:pt x="111633" y="4385691"/>
                    <a:pt x="202438" y="4385691"/>
                  </a:cubicBezTo>
                  <a:lnTo>
                    <a:pt x="6037326" y="4385691"/>
                  </a:lnTo>
                  <a:cubicBezTo>
                    <a:pt x="6128131" y="4385691"/>
                    <a:pt x="6201664" y="4312285"/>
                    <a:pt x="6201664" y="4221861"/>
                  </a:cubicBezTo>
                  <a:lnTo>
                    <a:pt x="6201664" y="201930"/>
                  </a:lnTo>
                  <a:cubicBezTo>
                    <a:pt x="6201664" y="111506"/>
                    <a:pt x="6128131" y="38100"/>
                    <a:pt x="6037326" y="38100"/>
                  </a:cubicBezTo>
                  <a:lnTo>
                    <a:pt x="202438" y="38100"/>
                  </a:lnTo>
                  <a:lnTo>
                    <a:pt x="202438" y="19050"/>
                  </a:lnTo>
                  <a:lnTo>
                    <a:pt x="202438" y="38100"/>
                  </a:lnTo>
                  <a:cubicBezTo>
                    <a:pt x="111633" y="38100"/>
                    <a:pt x="38100" y="111506"/>
                    <a:pt x="38100" y="201930"/>
                  </a:cubicBezTo>
                  <a:close/>
                </a:path>
              </a:pathLst>
            </a:custGeom>
            <a:solidFill>
              <a:srgbClr val="971B55"/>
            </a:solidFill>
          </p:spPr>
        </p:sp>
      </p:grpSp>
      <p:grpSp>
        <p:nvGrpSpPr>
          <p:cNvPr name="Group 13" id="13"/>
          <p:cNvGrpSpPr/>
          <p:nvPr/>
        </p:nvGrpSpPr>
        <p:grpSpPr>
          <a:xfrm rot="0">
            <a:off x="917079" y="2961382"/>
            <a:ext cx="114300" cy="3289250"/>
            <a:chOff x="0" y="0"/>
            <a:chExt cx="152400" cy="4385667"/>
          </a:xfrm>
        </p:grpSpPr>
        <p:sp>
          <p:nvSpPr>
            <p:cNvPr name="Freeform 14" id="14"/>
            <p:cNvSpPr/>
            <p:nvPr/>
          </p:nvSpPr>
          <p:spPr>
            <a:xfrm flipH="false" flipV="false" rot="0">
              <a:off x="0" y="0"/>
              <a:ext cx="152400" cy="4385691"/>
            </a:xfrm>
            <a:custGeom>
              <a:avLst/>
              <a:gdLst/>
              <a:ahLst/>
              <a:cxnLst/>
              <a:rect r="r" b="b" t="t" l="l"/>
              <a:pathLst>
                <a:path h="4385691" w="152400">
                  <a:moveTo>
                    <a:pt x="0" y="76200"/>
                  </a:moveTo>
                  <a:cubicBezTo>
                    <a:pt x="0" y="34163"/>
                    <a:pt x="34163" y="0"/>
                    <a:pt x="76200" y="0"/>
                  </a:cubicBezTo>
                  <a:cubicBezTo>
                    <a:pt x="118237" y="0"/>
                    <a:pt x="152400" y="34163"/>
                    <a:pt x="152400" y="76200"/>
                  </a:cubicBezTo>
                  <a:lnTo>
                    <a:pt x="152400" y="4309491"/>
                  </a:lnTo>
                  <a:cubicBezTo>
                    <a:pt x="152400" y="4351528"/>
                    <a:pt x="118237" y="4385691"/>
                    <a:pt x="76200" y="4385691"/>
                  </a:cubicBezTo>
                  <a:cubicBezTo>
                    <a:pt x="34163" y="4385691"/>
                    <a:pt x="0" y="4351528"/>
                    <a:pt x="0" y="4309491"/>
                  </a:cubicBezTo>
                  <a:close/>
                </a:path>
              </a:pathLst>
            </a:custGeom>
            <a:solidFill>
              <a:srgbClr val="F20374"/>
            </a:solidFill>
          </p:spPr>
        </p:sp>
      </p:grpSp>
      <p:sp>
        <p:nvSpPr>
          <p:cNvPr name="TextBox 15" id="15"/>
          <p:cNvSpPr txBox="true"/>
          <p:nvPr/>
        </p:nvSpPr>
        <p:spPr>
          <a:xfrm rot="0">
            <a:off x="1296292" y="3169146"/>
            <a:ext cx="3217603" cy="382588"/>
          </a:xfrm>
          <a:prstGeom prst="rect">
            <a:avLst/>
          </a:prstGeom>
        </p:spPr>
        <p:txBody>
          <a:bodyPr anchor="t" rtlCol="false" tIns="0" lIns="0" bIns="0" rIns="0">
            <a:spAutoFit/>
          </a:bodyPr>
          <a:lstStyle/>
          <a:p>
            <a:pPr algn="l">
              <a:lnSpc>
                <a:spcPts val="2687"/>
              </a:lnSpc>
            </a:pPr>
            <a:r>
              <a:rPr lang="en-US" sz="2187" b="true">
                <a:solidFill>
                  <a:srgbClr val="E5E0DF"/>
                </a:solidFill>
                <a:latin typeface="Overpass Ultra-Bold"/>
                <a:ea typeface="Overpass Ultra-Bold"/>
                <a:cs typeface="Overpass Ultra-Bold"/>
                <a:sym typeface="Overpass Ultra-Bold"/>
              </a:rPr>
              <a:t>Colaborare în timp real</a:t>
            </a:r>
          </a:p>
        </p:txBody>
      </p:sp>
      <p:sp>
        <p:nvSpPr>
          <p:cNvPr name="TextBox 16" id="16"/>
          <p:cNvSpPr txBox="true"/>
          <p:nvPr/>
        </p:nvSpPr>
        <p:spPr>
          <a:xfrm rot="0">
            <a:off x="1296292" y="3591966"/>
            <a:ext cx="4035624" cy="2393751"/>
          </a:xfrm>
          <a:prstGeom prst="rect">
            <a:avLst/>
          </a:prstGeom>
        </p:spPr>
        <p:txBody>
          <a:bodyPr anchor="t" rtlCol="false" tIns="0" lIns="0" bIns="0" rIns="0">
            <a:spAutoFit/>
          </a:bodyPr>
          <a:lstStyle/>
          <a:p>
            <a:pPr algn="l">
              <a:lnSpc>
                <a:spcPts val="2937"/>
              </a:lnSpc>
            </a:pPr>
            <a:r>
              <a:rPr lang="en-US" sz="1812">
                <a:solidFill>
                  <a:srgbClr val="E5E0DF"/>
                </a:solidFill>
                <a:latin typeface="Overpass"/>
                <a:ea typeface="Overpass"/>
                <a:cs typeface="Overpass"/>
                <a:sym typeface="Overpass"/>
              </a:rPr>
              <a:t>Permit editarea simultană a documentelor de către mai mulți utilizatori, cu vizualizarea instantanee a modificărilor. Cursoarele utilizatorilor sunt vizibile, facilitând comunicarea non-verbală.</a:t>
            </a:r>
          </a:p>
        </p:txBody>
      </p:sp>
      <p:grpSp>
        <p:nvGrpSpPr>
          <p:cNvPr name="Group 17" id="17"/>
          <p:cNvGrpSpPr/>
          <p:nvPr/>
        </p:nvGrpSpPr>
        <p:grpSpPr>
          <a:xfrm rot="0">
            <a:off x="5818882" y="2947095"/>
            <a:ext cx="4679751" cy="3317825"/>
            <a:chOff x="0" y="0"/>
            <a:chExt cx="6239668" cy="4423767"/>
          </a:xfrm>
        </p:grpSpPr>
        <p:sp>
          <p:nvSpPr>
            <p:cNvPr name="Freeform 18" id="18"/>
            <p:cNvSpPr/>
            <p:nvPr/>
          </p:nvSpPr>
          <p:spPr>
            <a:xfrm flipH="false" flipV="false" rot="0">
              <a:off x="19050" y="19050"/>
              <a:ext cx="6201664" cy="4385691"/>
            </a:xfrm>
            <a:custGeom>
              <a:avLst/>
              <a:gdLst/>
              <a:ahLst/>
              <a:cxnLst/>
              <a:rect r="r" b="b" t="t" l="l"/>
              <a:pathLst>
                <a:path h="4385691" w="6201664">
                  <a:moveTo>
                    <a:pt x="0" y="182880"/>
                  </a:moveTo>
                  <a:cubicBezTo>
                    <a:pt x="0" y="81915"/>
                    <a:pt x="82042" y="0"/>
                    <a:pt x="183388" y="0"/>
                  </a:cubicBezTo>
                  <a:lnTo>
                    <a:pt x="6018276" y="0"/>
                  </a:lnTo>
                  <a:cubicBezTo>
                    <a:pt x="6119495" y="0"/>
                    <a:pt x="6201664" y="81915"/>
                    <a:pt x="6201664" y="182880"/>
                  </a:cubicBezTo>
                  <a:lnTo>
                    <a:pt x="6201664" y="4202811"/>
                  </a:lnTo>
                  <a:cubicBezTo>
                    <a:pt x="6201664" y="4303776"/>
                    <a:pt x="6119622" y="4385691"/>
                    <a:pt x="6018276" y="4385691"/>
                  </a:cubicBezTo>
                  <a:lnTo>
                    <a:pt x="183388" y="4385691"/>
                  </a:lnTo>
                  <a:cubicBezTo>
                    <a:pt x="82169" y="4385691"/>
                    <a:pt x="0" y="4303776"/>
                    <a:pt x="0" y="4202811"/>
                  </a:cubicBezTo>
                  <a:close/>
                </a:path>
              </a:pathLst>
            </a:custGeom>
            <a:solidFill>
              <a:srgbClr val="252222">
                <a:alpha val="90196"/>
              </a:srgbClr>
            </a:solidFill>
          </p:spPr>
        </p:sp>
        <p:sp>
          <p:nvSpPr>
            <p:cNvPr name="Freeform 19" id="19"/>
            <p:cNvSpPr/>
            <p:nvPr/>
          </p:nvSpPr>
          <p:spPr>
            <a:xfrm flipH="false" flipV="false" rot="0">
              <a:off x="0" y="0"/>
              <a:ext cx="6239764" cy="4423791"/>
            </a:xfrm>
            <a:custGeom>
              <a:avLst/>
              <a:gdLst/>
              <a:ahLst/>
              <a:cxnLst/>
              <a:rect r="r" b="b" t="t" l="l"/>
              <a:pathLst>
                <a:path h="4423791" w="6239764">
                  <a:moveTo>
                    <a:pt x="0" y="201930"/>
                  </a:moveTo>
                  <a:cubicBezTo>
                    <a:pt x="0" y="90424"/>
                    <a:pt x="90678" y="0"/>
                    <a:pt x="202438" y="0"/>
                  </a:cubicBezTo>
                  <a:lnTo>
                    <a:pt x="6037326" y="0"/>
                  </a:lnTo>
                  <a:lnTo>
                    <a:pt x="6037326" y="19050"/>
                  </a:lnTo>
                  <a:lnTo>
                    <a:pt x="6037326" y="0"/>
                  </a:lnTo>
                  <a:cubicBezTo>
                    <a:pt x="6149086" y="0"/>
                    <a:pt x="6239764" y="90424"/>
                    <a:pt x="6239764" y="201930"/>
                  </a:cubicBezTo>
                  <a:lnTo>
                    <a:pt x="6220714" y="201930"/>
                  </a:lnTo>
                  <a:lnTo>
                    <a:pt x="6239764" y="201930"/>
                  </a:lnTo>
                  <a:lnTo>
                    <a:pt x="6239764" y="4221861"/>
                  </a:lnTo>
                  <a:lnTo>
                    <a:pt x="6220714" y="4221861"/>
                  </a:lnTo>
                  <a:lnTo>
                    <a:pt x="6239764" y="4221861"/>
                  </a:lnTo>
                  <a:cubicBezTo>
                    <a:pt x="6239764" y="4333367"/>
                    <a:pt x="6149086" y="4423791"/>
                    <a:pt x="6037326" y="4423791"/>
                  </a:cubicBezTo>
                  <a:lnTo>
                    <a:pt x="6037326" y="4404741"/>
                  </a:lnTo>
                  <a:lnTo>
                    <a:pt x="6037326" y="4423791"/>
                  </a:lnTo>
                  <a:lnTo>
                    <a:pt x="202438" y="4423791"/>
                  </a:lnTo>
                  <a:lnTo>
                    <a:pt x="202438" y="4404741"/>
                  </a:lnTo>
                  <a:lnTo>
                    <a:pt x="202438" y="4423791"/>
                  </a:lnTo>
                  <a:cubicBezTo>
                    <a:pt x="90678" y="4423791"/>
                    <a:pt x="0" y="4333367"/>
                    <a:pt x="0" y="4221861"/>
                  </a:cubicBezTo>
                  <a:lnTo>
                    <a:pt x="0" y="201930"/>
                  </a:lnTo>
                  <a:lnTo>
                    <a:pt x="19050" y="201930"/>
                  </a:lnTo>
                  <a:lnTo>
                    <a:pt x="0" y="201930"/>
                  </a:lnTo>
                  <a:moveTo>
                    <a:pt x="38100" y="201930"/>
                  </a:moveTo>
                  <a:lnTo>
                    <a:pt x="38100" y="4221861"/>
                  </a:lnTo>
                  <a:lnTo>
                    <a:pt x="19050" y="4221861"/>
                  </a:lnTo>
                  <a:lnTo>
                    <a:pt x="38100" y="4221861"/>
                  </a:lnTo>
                  <a:cubicBezTo>
                    <a:pt x="38100" y="4312285"/>
                    <a:pt x="111633" y="4385691"/>
                    <a:pt x="202438" y="4385691"/>
                  </a:cubicBezTo>
                  <a:lnTo>
                    <a:pt x="6037326" y="4385691"/>
                  </a:lnTo>
                  <a:cubicBezTo>
                    <a:pt x="6128131" y="4385691"/>
                    <a:pt x="6201664" y="4312285"/>
                    <a:pt x="6201664" y="4221861"/>
                  </a:cubicBezTo>
                  <a:lnTo>
                    <a:pt x="6201664" y="201930"/>
                  </a:lnTo>
                  <a:cubicBezTo>
                    <a:pt x="6201664" y="111506"/>
                    <a:pt x="6128131" y="38100"/>
                    <a:pt x="6037326" y="38100"/>
                  </a:cubicBezTo>
                  <a:lnTo>
                    <a:pt x="202438" y="38100"/>
                  </a:lnTo>
                  <a:lnTo>
                    <a:pt x="202438" y="19050"/>
                  </a:lnTo>
                  <a:lnTo>
                    <a:pt x="202438" y="38100"/>
                  </a:lnTo>
                  <a:cubicBezTo>
                    <a:pt x="111633" y="38100"/>
                    <a:pt x="38100" y="111506"/>
                    <a:pt x="38100" y="201930"/>
                  </a:cubicBezTo>
                  <a:close/>
                </a:path>
              </a:pathLst>
            </a:custGeom>
            <a:solidFill>
              <a:srgbClr val="971B55"/>
            </a:solidFill>
          </p:spPr>
        </p:sp>
      </p:grpSp>
      <p:grpSp>
        <p:nvGrpSpPr>
          <p:cNvPr name="Group 20" id="20"/>
          <p:cNvGrpSpPr/>
          <p:nvPr/>
        </p:nvGrpSpPr>
        <p:grpSpPr>
          <a:xfrm rot="0">
            <a:off x="5804595" y="2961382"/>
            <a:ext cx="114300" cy="3289250"/>
            <a:chOff x="0" y="0"/>
            <a:chExt cx="152400" cy="4385667"/>
          </a:xfrm>
        </p:grpSpPr>
        <p:sp>
          <p:nvSpPr>
            <p:cNvPr name="Freeform 21" id="21"/>
            <p:cNvSpPr/>
            <p:nvPr/>
          </p:nvSpPr>
          <p:spPr>
            <a:xfrm flipH="false" flipV="false" rot="0">
              <a:off x="0" y="0"/>
              <a:ext cx="152400" cy="4385691"/>
            </a:xfrm>
            <a:custGeom>
              <a:avLst/>
              <a:gdLst/>
              <a:ahLst/>
              <a:cxnLst/>
              <a:rect r="r" b="b" t="t" l="l"/>
              <a:pathLst>
                <a:path h="4385691" w="152400">
                  <a:moveTo>
                    <a:pt x="0" y="76200"/>
                  </a:moveTo>
                  <a:cubicBezTo>
                    <a:pt x="0" y="34163"/>
                    <a:pt x="34163" y="0"/>
                    <a:pt x="76200" y="0"/>
                  </a:cubicBezTo>
                  <a:cubicBezTo>
                    <a:pt x="118237" y="0"/>
                    <a:pt x="152400" y="34163"/>
                    <a:pt x="152400" y="76200"/>
                  </a:cubicBezTo>
                  <a:lnTo>
                    <a:pt x="152400" y="4309491"/>
                  </a:lnTo>
                  <a:cubicBezTo>
                    <a:pt x="152400" y="4351528"/>
                    <a:pt x="118237" y="4385691"/>
                    <a:pt x="76200" y="4385691"/>
                  </a:cubicBezTo>
                  <a:cubicBezTo>
                    <a:pt x="34163" y="4385691"/>
                    <a:pt x="0" y="4351528"/>
                    <a:pt x="0" y="4309491"/>
                  </a:cubicBezTo>
                  <a:close/>
                </a:path>
              </a:pathLst>
            </a:custGeom>
            <a:solidFill>
              <a:srgbClr val="F20374"/>
            </a:solidFill>
          </p:spPr>
        </p:sp>
      </p:grpSp>
      <p:sp>
        <p:nvSpPr>
          <p:cNvPr name="TextBox 22" id="22"/>
          <p:cNvSpPr txBox="true"/>
          <p:nvPr/>
        </p:nvSpPr>
        <p:spPr>
          <a:xfrm rot="0">
            <a:off x="6183809" y="3169146"/>
            <a:ext cx="3177036" cy="382588"/>
          </a:xfrm>
          <a:prstGeom prst="rect">
            <a:avLst/>
          </a:prstGeom>
        </p:spPr>
        <p:txBody>
          <a:bodyPr anchor="t" rtlCol="false" tIns="0" lIns="0" bIns="0" rIns="0">
            <a:spAutoFit/>
          </a:bodyPr>
          <a:lstStyle/>
          <a:p>
            <a:pPr algn="l">
              <a:lnSpc>
                <a:spcPts val="2687"/>
              </a:lnSpc>
            </a:pPr>
            <a:r>
              <a:rPr lang="en-US" sz="2187" b="true">
                <a:solidFill>
                  <a:srgbClr val="E5E0DF"/>
                </a:solidFill>
                <a:latin typeface="Overpass Ultra-Bold"/>
                <a:ea typeface="Overpass Ultra-Bold"/>
                <a:cs typeface="Overpass Ultra-Bold"/>
                <a:sym typeface="Overpass Ultra-Bold"/>
              </a:rPr>
              <a:t>Comentarii și notificări</a:t>
            </a:r>
          </a:p>
        </p:txBody>
      </p:sp>
      <p:sp>
        <p:nvSpPr>
          <p:cNvPr name="TextBox 23" id="23"/>
          <p:cNvSpPr txBox="true"/>
          <p:nvPr/>
        </p:nvSpPr>
        <p:spPr>
          <a:xfrm rot="0">
            <a:off x="6183809" y="3591966"/>
            <a:ext cx="4035624" cy="2015430"/>
          </a:xfrm>
          <a:prstGeom prst="rect">
            <a:avLst/>
          </a:prstGeom>
        </p:spPr>
        <p:txBody>
          <a:bodyPr anchor="t" rtlCol="false" tIns="0" lIns="0" bIns="0" rIns="0">
            <a:spAutoFit/>
          </a:bodyPr>
          <a:lstStyle/>
          <a:p>
            <a:pPr algn="l">
              <a:lnSpc>
                <a:spcPts val="2937"/>
              </a:lnSpc>
            </a:pPr>
            <a:r>
              <a:rPr lang="en-US" sz="1812">
                <a:solidFill>
                  <a:srgbClr val="E5E0DF"/>
                </a:solidFill>
                <a:latin typeface="Overpass"/>
                <a:ea typeface="Overpass"/>
                <a:cs typeface="Overpass"/>
                <a:sym typeface="Overpass"/>
              </a:rPr>
              <a:t>Permite echipelor să discute direct în documente, cu notificări instantanee pentru fiecare contribuție. Mentiuni și taguri ajută la direcționarea comunicării către persoane specifice.</a:t>
            </a:r>
          </a:p>
        </p:txBody>
      </p:sp>
      <p:grpSp>
        <p:nvGrpSpPr>
          <p:cNvPr name="Group 24" id="24"/>
          <p:cNvGrpSpPr/>
          <p:nvPr/>
        </p:nvGrpSpPr>
        <p:grpSpPr>
          <a:xfrm rot="0">
            <a:off x="931366" y="6472684"/>
            <a:ext cx="4679751" cy="2939504"/>
            <a:chOff x="0" y="0"/>
            <a:chExt cx="6239668" cy="3919338"/>
          </a:xfrm>
        </p:grpSpPr>
        <p:sp>
          <p:nvSpPr>
            <p:cNvPr name="Freeform 25" id="25"/>
            <p:cNvSpPr/>
            <p:nvPr/>
          </p:nvSpPr>
          <p:spPr>
            <a:xfrm flipH="false" flipV="false" rot="0">
              <a:off x="19050" y="19050"/>
              <a:ext cx="6201537" cy="3881247"/>
            </a:xfrm>
            <a:custGeom>
              <a:avLst/>
              <a:gdLst/>
              <a:ahLst/>
              <a:cxnLst/>
              <a:rect r="r" b="b" t="t" l="l"/>
              <a:pathLst>
                <a:path h="3881247" w="6201537">
                  <a:moveTo>
                    <a:pt x="0" y="182880"/>
                  </a:moveTo>
                  <a:cubicBezTo>
                    <a:pt x="0" y="81915"/>
                    <a:pt x="82169" y="0"/>
                    <a:pt x="183515" y="0"/>
                  </a:cubicBezTo>
                  <a:lnTo>
                    <a:pt x="6018022" y="0"/>
                  </a:lnTo>
                  <a:cubicBezTo>
                    <a:pt x="6119368" y="0"/>
                    <a:pt x="6201537" y="81915"/>
                    <a:pt x="6201537" y="182880"/>
                  </a:cubicBezTo>
                  <a:lnTo>
                    <a:pt x="6201537" y="3698367"/>
                  </a:lnTo>
                  <a:cubicBezTo>
                    <a:pt x="6201537" y="3799332"/>
                    <a:pt x="6119368" y="3881247"/>
                    <a:pt x="6018022" y="3881247"/>
                  </a:cubicBezTo>
                  <a:lnTo>
                    <a:pt x="183515" y="3881247"/>
                  </a:lnTo>
                  <a:cubicBezTo>
                    <a:pt x="82169" y="3881247"/>
                    <a:pt x="0" y="3799332"/>
                    <a:pt x="0" y="3698367"/>
                  </a:cubicBezTo>
                  <a:close/>
                </a:path>
              </a:pathLst>
            </a:custGeom>
            <a:solidFill>
              <a:srgbClr val="252222">
                <a:alpha val="90196"/>
              </a:srgbClr>
            </a:solidFill>
          </p:spPr>
        </p:sp>
        <p:sp>
          <p:nvSpPr>
            <p:cNvPr name="Freeform 26" id="26"/>
            <p:cNvSpPr/>
            <p:nvPr/>
          </p:nvSpPr>
          <p:spPr>
            <a:xfrm flipH="false" flipV="false" rot="0">
              <a:off x="0" y="0"/>
              <a:ext cx="6239637" cy="3919347"/>
            </a:xfrm>
            <a:custGeom>
              <a:avLst/>
              <a:gdLst/>
              <a:ahLst/>
              <a:cxnLst/>
              <a:rect r="r" b="b" t="t" l="l"/>
              <a:pathLst>
                <a:path h="3919347" w="6239637">
                  <a:moveTo>
                    <a:pt x="0" y="201930"/>
                  </a:moveTo>
                  <a:cubicBezTo>
                    <a:pt x="0" y="90297"/>
                    <a:pt x="90805" y="0"/>
                    <a:pt x="202565" y="0"/>
                  </a:cubicBezTo>
                  <a:lnTo>
                    <a:pt x="6037072" y="0"/>
                  </a:lnTo>
                  <a:lnTo>
                    <a:pt x="6037072" y="19050"/>
                  </a:lnTo>
                  <a:lnTo>
                    <a:pt x="6037072" y="0"/>
                  </a:lnTo>
                  <a:cubicBezTo>
                    <a:pt x="6148959" y="0"/>
                    <a:pt x="6239637" y="90297"/>
                    <a:pt x="6239637" y="201930"/>
                  </a:cubicBezTo>
                  <a:lnTo>
                    <a:pt x="6220587" y="201930"/>
                  </a:lnTo>
                  <a:lnTo>
                    <a:pt x="6239637" y="201930"/>
                  </a:lnTo>
                  <a:lnTo>
                    <a:pt x="6239637" y="3717417"/>
                  </a:lnTo>
                  <a:lnTo>
                    <a:pt x="6220587" y="3717417"/>
                  </a:lnTo>
                  <a:lnTo>
                    <a:pt x="6239637" y="3717417"/>
                  </a:lnTo>
                  <a:cubicBezTo>
                    <a:pt x="6239637" y="3829050"/>
                    <a:pt x="6148832" y="3919347"/>
                    <a:pt x="6037072" y="3919347"/>
                  </a:cubicBezTo>
                  <a:lnTo>
                    <a:pt x="6037072" y="3900297"/>
                  </a:lnTo>
                  <a:lnTo>
                    <a:pt x="6037072" y="3919347"/>
                  </a:lnTo>
                  <a:lnTo>
                    <a:pt x="202565" y="3919347"/>
                  </a:lnTo>
                  <a:lnTo>
                    <a:pt x="202565" y="3900297"/>
                  </a:lnTo>
                  <a:lnTo>
                    <a:pt x="202565" y="3919347"/>
                  </a:lnTo>
                  <a:cubicBezTo>
                    <a:pt x="90805" y="3919347"/>
                    <a:pt x="0" y="3829050"/>
                    <a:pt x="0" y="3717417"/>
                  </a:cubicBezTo>
                  <a:lnTo>
                    <a:pt x="0" y="201930"/>
                  </a:lnTo>
                  <a:lnTo>
                    <a:pt x="19050" y="201930"/>
                  </a:lnTo>
                  <a:lnTo>
                    <a:pt x="0" y="201930"/>
                  </a:lnTo>
                  <a:moveTo>
                    <a:pt x="38100" y="201930"/>
                  </a:moveTo>
                  <a:lnTo>
                    <a:pt x="38100" y="3717417"/>
                  </a:lnTo>
                  <a:lnTo>
                    <a:pt x="19050" y="3717417"/>
                  </a:lnTo>
                  <a:lnTo>
                    <a:pt x="38100" y="3717417"/>
                  </a:lnTo>
                  <a:cubicBezTo>
                    <a:pt x="38100" y="3807841"/>
                    <a:pt x="111633" y="3881247"/>
                    <a:pt x="202565" y="3881247"/>
                  </a:cubicBezTo>
                  <a:lnTo>
                    <a:pt x="6037072" y="3881247"/>
                  </a:lnTo>
                  <a:cubicBezTo>
                    <a:pt x="6128004" y="3881247"/>
                    <a:pt x="6201537" y="3807841"/>
                    <a:pt x="6201537" y="3717417"/>
                  </a:cubicBezTo>
                  <a:lnTo>
                    <a:pt x="6201537" y="201930"/>
                  </a:lnTo>
                  <a:cubicBezTo>
                    <a:pt x="6201537" y="111506"/>
                    <a:pt x="6128004" y="38100"/>
                    <a:pt x="6037072" y="38100"/>
                  </a:cubicBezTo>
                  <a:lnTo>
                    <a:pt x="202565" y="38100"/>
                  </a:lnTo>
                  <a:lnTo>
                    <a:pt x="202565" y="19050"/>
                  </a:lnTo>
                  <a:lnTo>
                    <a:pt x="202565" y="38100"/>
                  </a:lnTo>
                  <a:cubicBezTo>
                    <a:pt x="111633" y="38100"/>
                    <a:pt x="38100" y="111506"/>
                    <a:pt x="38100" y="201930"/>
                  </a:cubicBezTo>
                  <a:close/>
                </a:path>
              </a:pathLst>
            </a:custGeom>
            <a:solidFill>
              <a:srgbClr val="971B55"/>
            </a:solidFill>
          </p:spPr>
        </p:sp>
      </p:grpSp>
      <p:grpSp>
        <p:nvGrpSpPr>
          <p:cNvPr name="Group 27" id="27"/>
          <p:cNvGrpSpPr/>
          <p:nvPr/>
        </p:nvGrpSpPr>
        <p:grpSpPr>
          <a:xfrm rot="0">
            <a:off x="917079" y="6486971"/>
            <a:ext cx="114300" cy="2910929"/>
            <a:chOff x="0" y="0"/>
            <a:chExt cx="152400" cy="3881238"/>
          </a:xfrm>
        </p:grpSpPr>
        <p:sp>
          <p:nvSpPr>
            <p:cNvPr name="Freeform 28" id="28"/>
            <p:cNvSpPr/>
            <p:nvPr/>
          </p:nvSpPr>
          <p:spPr>
            <a:xfrm flipH="false" flipV="false" rot="0">
              <a:off x="0" y="0"/>
              <a:ext cx="152400" cy="3881247"/>
            </a:xfrm>
            <a:custGeom>
              <a:avLst/>
              <a:gdLst/>
              <a:ahLst/>
              <a:cxnLst/>
              <a:rect r="r" b="b" t="t" l="l"/>
              <a:pathLst>
                <a:path h="3881247" w="152400">
                  <a:moveTo>
                    <a:pt x="0" y="76200"/>
                  </a:moveTo>
                  <a:cubicBezTo>
                    <a:pt x="0" y="34163"/>
                    <a:pt x="34163" y="0"/>
                    <a:pt x="76200" y="0"/>
                  </a:cubicBezTo>
                  <a:cubicBezTo>
                    <a:pt x="118237" y="0"/>
                    <a:pt x="152400" y="34163"/>
                    <a:pt x="152400" y="76200"/>
                  </a:cubicBezTo>
                  <a:lnTo>
                    <a:pt x="152400" y="3805047"/>
                  </a:lnTo>
                  <a:cubicBezTo>
                    <a:pt x="152400" y="3847084"/>
                    <a:pt x="118237" y="3881247"/>
                    <a:pt x="76200" y="3881247"/>
                  </a:cubicBezTo>
                  <a:cubicBezTo>
                    <a:pt x="34163" y="3881247"/>
                    <a:pt x="0" y="3847084"/>
                    <a:pt x="0" y="3805047"/>
                  </a:cubicBezTo>
                  <a:close/>
                </a:path>
              </a:pathLst>
            </a:custGeom>
            <a:solidFill>
              <a:srgbClr val="F20374"/>
            </a:solidFill>
          </p:spPr>
        </p:sp>
      </p:grpSp>
      <p:sp>
        <p:nvSpPr>
          <p:cNvPr name="TextBox 29" id="29"/>
          <p:cNvSpPr txBox="true"/>
          <p:nvPr/>
        </p:nvSpPr>
        <p:spPr>
          <a:xfrm rot="0">
            <a:off x="1296292" y="6694735"/>
            <a:ext cx="2781300" cy="404812"/>
          </a:xfrm>
          <a:prstGeom prst="rect">
            <a:avLst/>
          </a:prstGeom>
        </p:spPr>
        <p:txBody>
          <a:bodyPr anchor="t" rtlCol="false" tIns="0" lIns="0" bIns="0" rIns="0">
            <a:spAutoFit/>
          </a:bodyPr>
          <a:lstStyle/>
          <a:p>
            <a:pPr algn="l">
              <a:lnSpc>
                <a:spcPts val="2687"/>
              </a:lnSpc>
            </a:pPr>
            <a:r>
              <a:rPr lang="en-US" sz="2187" b="true">
                <a:solidFill>
                  <a:srgbClr val="E5E0DF"/>
                </a:solidFill>
                <a:latin typeface="Overpass Ultra-Bold"/>
                <a:ea typeface="Overpass Ultra-Bold"/>
                <a:cs typeface="Overpass Ultra-Bold"/>
                <a:sym typeface="Overpass Ultra-Bold"/>
              </a:rPr>
              <a:t>Suport multimedia</a:t>
            </a:r>
          </a:p>
        </p:txBody>
      </p:sp>
      <p:sp>
        <p:nvSpPr>
          <p:cNvPr name="TextBox 30" id="30"/>
          <p:cNvSpPr txBox="true"/>
          <p:nvPr/>
        </p:nvSpPr>
        <p:spPr>
          <a:xfrm rot="0">
            <a:off x="1296292" y="7117556"/>
            <a:ext cx="4035624" cy="2015430"/>
          </a:xfrm>
          <a:prstGeom prst="rect">
            <a:avLst/>
          </a:prstGeom>
        </p:spPr>
        <p:txBody>
          <a:bodyPr anchor="t" rtlCol="false" tIns="0" lIns="0" bIns="0" rIns="0">
            <a:spAutoFit/>
          </a:bodyPr>
          <a:lstStyle/>
          <a:p>
            <a:pPr algn="l">
              <a:lnSpc>
                <a:spcPts val="2937"/>
              </a:lnSpc>
            </a:pPr>
            <a:r>
              <a:rPr lang="en-US" sz="1812">
                <a:solidFill>
                  <a:srgbClr val="E5E0DF"/>
                </a:solidFill>
                <a:latin typeface="Overpass"/>
                <a:ea typeface="Overpass"/>
                <a:cs typeface="Overpass"/>
                <a:sym typeface="Overpass"/>
              </a:rPr>
              <a:t>Include texte formatate, imagini, video, linkuri și fișiere externe. Documentele pot fi îmbogățite cu conținut interactiv pentru o prezentare mai atractivă.</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52222">
                <a:alpha val="90196"/>
              </a:srgbClr>
            </a:solidFill>
          </p:spPr>
        </p:sp>
      </p:grpSp>
      <p:grpSp>
        <p:nvGrpSpPr>
          <p:cNvPr name="Group 6" id="6"/>
          <p:cNvGrpSpPr>
            <a:grpSpLocks noChangeAspect="true"/>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4"/>
              <a:stretch>
                <a:fillRect l="0" t="0" r="0" b="0"/>
              </a:stretch>
            </a:blipFill>
          </p:spPr>
        </p:sp>
      </p:grpSp>
      <p:sp>
        <p:nvSpPr>
          <p:cNvPr name="TextBox 8" id="8"/>
          <p:cNvSpPr txBox="true"/>
          <p:nvPr/>
        </p:nvSpPr>
        <p:spPr>
          <a:xfrm rot="0">
            <a:off x="7905155" y="824061"/>
            <a:ext cx="9335691" cy="1682651"/>
          </a:xfrm>
          <a:prstGeom prst="rect">
            <a:avLst/>
          </a:prstGeom>
        </p:spPr>
        <p:txBody>
          <a:bodyPr anchor="t" rtlCol="false" tIns="0" lIns="0" bIns="0" rIns="0">
            <a:spAutoFit/>
          </a:bodyPr>
          <a:lstStyle/>
          <a:p>
            <a:pPr algn="l">
              <a:lnSpc>
                <a:spcPts val="6062"/>
              </a:lnSpc>
            </a:pPr>
            <a:r>
              <a:rPr lang="en-US" sz="4812" b="true">
                <a:solidFill>
                  <a:srgbClr val="FFFFFF"/>
                </a:solidFill>
                <a:latin typeface="Overpass Ultra-Bold"/>
                <a:ea typeface="Overpass Ultra-Bold"/>
                <a:cs typeface="Overpass Ultra-Bold"/>
                <a:sym typeface="Overpass Ultra-Bold"/>
              </a:rPr>
              <a:t>Funcționalități Avansate de Bit.ai</a:t>
            </a:r>
          </a:p>
        </p:txBody>
      </p:sp>
      <p:sp>
        <p:nvSpPr>
          <p:cNvPr name="TextBox 9" id="9"/>
          <p:cNvSpPr txBox="true"/>
          <p:nvPr/>
        </p:nvSpPr>
        <p:spPr>
          <a:xfrm rot="0">
            <a:off x="7905155" y="3075385"/>
            <a:ext cx="4348460" cy="520700"/>
          </a:xfrm>
          <a:prstGeom prst="rect">
            <a:avLst/>
          </a:prstGeom>
        </p:spPr>
        <p:txBody>
          <a:bodyPr anchor="t" rtlCol="false" tIns="0" lIns="0" bIns="0" rIns="0">
            <a:spAutoFit/>
          </a:bodyPr>
          <a:lstStyle/>
          <a:p>
            <a:pPr algn="l">
              <a:lnSpc>
                <a:spcPts val="3625"/>
              </a:lnSpc>
            </a:pPr>
            <a:r>
              <a:rPr lang="en-US" sz="2874" b="true">
                <a:solidFill>
                  <a:srgbClr val="FFFFFF"/>
                </a:solidFill>
                <a:latin typeface="Overpass Ultra-Bold"/>
                <a:ea typeface="Overpass Ultra-Bold"/>
                <a:cs typeface="Overpass Ultra-Bold"/>
                <a:sym typeface="Overpass Ultra-Bold"/>
              </a:rPr>
              <a:t>Gestionare și distribuție</a:t>
            </a:r>
          </a:p>
        </p:txBody>
      </p:sp>
      <p:sp>
        <p:nvSpPr>
          <p:cNvPr name="TextBox 10" id="10"/>
          <p:cNvSpPr txBox="true"/>
          <p:nvPr/>
        </p:nvSpPr>
        <p:spPr>
          <a:xfrm rot="0">
            <a:off x="7905155" y="3742135"/>
            <a:ext cx="4348460" cy="1399283"/>
          </a:xfrm>
          <a:prstGeom prst="rect">
            <a:avLst/>
          </a:prstGeom>
        </p:spPr>
        <p:txBody>
          <a:bodyPr anchor="t" rtlCol="false" tIns="0" lIns="0" bIns="0" rIns="0">
            <a:spAutoFit/>
          </a:bodyPr>
          <a:lstStyle/>
          <a:p>
            <a:pPr algn="l" marL="301625" indent="-150812" lvl="1">
              <a:lnSpc>
                <a:spcPts val="3250"/>
              </a:lnSpc>
              <a:buFont typeface="Arial"/>
              <a:buChar char="•"/>
            </a:pPr>
            <a:r>
              <a:rPr lang="en-US" b="true" sz="2000">
                <a:solidFill>
                  <a:srgbClr val="E5E0DF"/>
                </a:solidFill>
                <a:latin typeface="Overpass Ultra-Bold"/>
                <a:ea typeface="Overpass Ultra-Bold"/>
                <a:cs typeface="Overpass Ultra-Bold"/>
                <a:sym typeface="Overpass Ultra-Bold"/>
              </a:rPr>
              <a:t>Partajare granulară</a:t>
            </a:r>
            <a:r>
              <a:rPr lang="en-US" sz="2000">
                <a:solidFill>
                  <a:srgbClr val="E5E0DF"/>
                </a:solidFill>
                <a:latin typeface="Overpass"/>
                <a:ea typeface="Overpass"/>
                <a:cs typeface="Overpass"/>
                <a:sym typeface="Overpass"/>
              </a:rPr>
              <a:t> - Controlul fin al accesului (vizionare, editare, proprietar)</a:t>
            </a:r>
          </a:p>
        </p:txBody>
      </p:sp>
      <p:sp>
        <p:nvSpPr>
          <p:cNvPr name="TextBox 11" id="11"/>
          <p:cNvSpPr txBox="true"/>
          <p:nvPr/>
        </p:nvSpPr>
        <p:spPr>
          <a:xfrm rot="0">
            <a:off x="7905155" y="5090071"/>
            <a:ext cx="4348460" cy="1399282"/>
          </a:xfrm>
          <a:prstGeom prst="rect">
            <a:avLst/>
          </a:prstGeom>
        </p:spPr>
        <p:txBody>
          <a:bodyPr anchor="t" rtlCol="false" tIns="0" lIns="0" bIns="0" rIns="0">
            <a:spAutoFit/>
          </a:bodyPr>
          <a:lstStyle/>
          <a:p>
            <a:pPr algn="l" marL="301625" indent="-150812" lvl="1">
              <a:lnSpc>
                <a:spcPts val="3250"/>
              </a:lnSpc>
              <a:buFont typeface="Arial"/>
              <a:buChar char="•"/>
            </a:pPr>
            <a:r>
              <a:rPr lang="en-US" b="true" sz="2000">
                <a:solidFill>
                  <a:srgbClr val="E5E0DF"/>
                </a:solidFill>
                <a:latin typeface="Overpass Ultra-Bold"/>
                <a:ea typeface="Overpass Ultra-Bold"/>
                <a:cs typeface="Overpass Ultra-Bold"/>
                <a:sym typeface="Overpass Ultra-Bold"/>
              </a:rPr>
              <a:t>Gestionare versiuni</a:t>
            </a:r>
            <a:r>
              <a:rPr lang="en-US" sz="2000">
                <a:solidFill>
                  <a:srgbClr val="E5E0DF"/>
                </a:solidFill>
                <a:latin typeface="Overpass"/>
                <a:ea typeface="Overpass"/>
                <a:cs typeface="Overpass"/>
                <a:sym typeface="Overpass"/>
              </a:rPr>
              <a:t> - Istoric complet al modificărilor cu revenire ușoară</a:t>
            </a:r>
          </a:p>
        </p:txBody>
      </p:sp>
      <p:sp>
        <p:nvSpPr>
          <p:cNvPr name="TextBox 12" id="12"/>
          <p:cNvSpPr txBox="true"/>
          <p:nvPr/>
        </p:nvSpPr>
        <p:spPr>
          <a:xfrm rot="0">
            <a:off x="7905155" y="6438007"/>
            <a:ext cx="4348460" cy="980480"/>
          </a:xfrm>
          <a:prstGeom prst="rect">
            <a:avLst/>
          </a:prstGeom>
        </p:spPr>
        <p:txBody>
          <a:bodyPr anchor="t" rtlCol="false" tIns="0" lIns="0" bIns="0" rIns="0">
            <a:spAutoFit/>
          </a:bodyPr>
          <a:lstStyle/>
          <a:p>
            <a:pPr algn="l" marL="301625" indent="-150812" lvl="1">
              <a:lnSpc>
                <a:spcPts val="3250"/>
              </a:lnSpc>
              <a:buFont typeface="Arial"/>
              <a:buChar char="•"/>
            </a:pPr>
            <a:r>
              <a:rPr lang="en-US" b="true" sz="2000">
                <a:solidFill>
                  <a:srgbClr val="E5E0DF"/>
                </a:solidFill>
                <a:latin typeface="Overpass Ultra-Bold"/>
                <a:ea typeface="Overpass Ultra-Bold"/>
                <a:cs typeface="Overpass Ultra-Bold"/>
                <a:sym typeface="Overpass Ultra-Bold"/>
              </a:rPr>
              <a:t>Exportul documentelor</a:t>
            </a:r>
            <a:r>
              <a:rPr lang="en-US" sz="2000">
                <a:solidFill>
                  <a:srgbClr val="E5E0DF"/>
                </a:solidFill>
                <a:latin typeface="Overpass"/>
                <a:ea typeface="Overpass"/>
                <a:cs typeface="Overpass"/>
                <a:sym typeface="Overpass"/>
              </a:rPr>
              <a:t> - PDF, Word, Excel, HTML și alte formate</a:t>
            </a:r>
          </a:p>
        </p:txBody>
      </p:sp>
      <p:sp>
        <p:nvSpPr>
          <p:cNvPr name="TextBox 13" id="13"/>
          <p:cNvSpPr txBox="true"/>
          <p:nvPr/>
        </p:nvSpPr>
        <p:spPr>
          <a:xfrm rot="0">
            <a:off x="7905155" y="7367141"/>
            <a:ext cx="4348460" cy="1399282"/>
          </a:xfrm>
          <a:prstGeom prst="rect">
            <a:avLst/>
          </a:prstGeom>
        </p:spPr>
        <p:txBody>
          <a:bodyPr anchor="t" rtlCol="false" tIns="0" lIns="0" bIns="0" rIns="0">
            <a:spAutoFit/>
          </a:bodyPr>
          <a:lstStyle/>
          <a:p>
            <a:pPr algn="l" marL="301625" indent="-150812" lvl="1">
              <a:lnSpc>
                <a:spcPts val="3250"/>
              </a:lnSpc>
              <a:buFont typeface="Arial"/>
              <a:buChar char="•"/>
            </a:pPr>
            <a:r>
              <a:rPr lang="en-US" b="true" sz="2000">
                <a:solidFill>
                  <a:srgbClr val="E5E0DF"/>
                </a:solidFill>
                <a:latin typeface="Overpass Ultra-Bold"/>
                <a:ea typeface="Overpass Ultra-Bold"/>
                <a:cs typeface="Overpass Ultra-Bold"/>
                <a:sym typeface="Overpass Ultra-Bold"/>
              </a:rPr>
              <a:t>Wiki și knowledge base</a:t>
            </a:r>
            <a:r>
              <a:rPr lang="en-US" sz="2000">
                <a:solidFill>
                  <a:srgbClr val="E5E0DF"/>
                </a:solidFill>
                <a:latin typeface="Overpass"/>
                <a:ea typeface="Overpass"/>
                <a:cs typeface="Overpass"/>
                <a:sym typeface="Overpass"/>
              </a:rPr>
              <a:t> - Crearea de baze de cunoștințe interne</a:t>
            </a:r>
          </a:p>
        </p:txBody>
      </p:sp>
      <p:sp>
        <p:nvSpPr>
          <p:cNvPr name="TextBox 14" id="14"/>
          <p:cNvSpPr txBox="true"/>
          <p:nvPr/>
        </p:nvSpPr>
        <p:spPr>
          <a:xfrm rot="0">
            <a:off x="12901910" y="3075385"/>
            <a:ext cx="4348460" cy="1009947"/>
          </a:xfrm>
          <a:prstGeom prst="rect">
            <a:avLst/>
          </a:prstGeom>
        </p:spPr>
        <p:txBody>
          <a:bodyPr anchor="t" rtlCol="false" tIns="0" lIns="0" bIns="0" rIns="0">
            <a:spAutoFit/>
          </a:bodyPr>
          <a:lstStyle/>
          <a:p>
            <a:pPr algn="l">
              <a:lnSpc>
                <a:spcPts val="3625"/>
              </a:lnSpc>
            </a:pPr>
            <a:r>
              <a:rPr lang="en-US" sz="2874" b="true">
                <a:solidFill>
                  <a:srgbClr val="FFFFFF"/>
                </a:solidFill>
                <a:latin typeface="Overpass Ultra-Bold"/>
                <a:ea typeface="Overpass Ultra-Bold"/>
                <a:cs typeface="Overpass Ultra-Bold"/>
                <a:sym typeface="Overpass Ultra-Bold"/>
              </a:rPr>
              <a:t>Personalizare și automatizare</a:t>
            </a:r>
          </a:p>
        </p:txBody>
      </p:sp>
      <p:sp>
        <p:nvSpPr>
          <p:cNvPr name="TextBox 15" id="15"/>
          <p:cNvSpPr txBox="true"/>
          <p:nvPr/>
        </p:nvSpPr>
        <p:spPr>
          <a:xfrm rot="0">
            <a:off x="12901910" y="4204246"/>
            <a:ext cx="4348460" cy="1399283"/>
          </a:xfrm>
          <a:prstGeom prst="rect">
            <a:avLst/>
          </a:prstGeom>
        </p:spPr>
        <p:txBody>
          <a:bodyPr anchor="t" rtlCol="false" tIns="0" lIns="0" bIns="0" rIns="0">
            <a:spAutoFit/>
          </a:bodyPr>
          <a:lstStyle/>
          <a:p>
            <a:pPr algn="l" marL="301625" indent="-150812" lvl="1">
              <a:lnSpc>
                <a:spcPts val="3250"/>
              </a:lnSpc>
              <a:buFont typeface="Arial"/>
              <a:buChar char="•"/>
            </a:pPr>
            <a:r>
              <a:rPr lang="en-US" b="true" sz="2000">
                <a:solidFill>
                  <a:srgbClr val="E5E0DF"/>
                </a:solidFill>
                <a:latin typeface="Overpass Ultra-Bold"/>
                <a:ea typeface="Overpass Ultra-Bold"/>
                <a:cs typeface="Overpass Ultra-Bold"/>
                <a:sym typeface="Overpass Ultra-Bold"/>
              </a:rPr>
              <a:t>Șabloane documente</a:t>
            </a:r>
            <a:r>
              <a:rPr lang="en-US" sz="2000">
                <a:solidFill>
                  <a:srgbClr val="E5E0DF"/>
                </a:solidFill>
                <a:latin typeface="Overpass"/>
                <a:ea typeface="Overpass"/>
                <a:cs typeface="Overpass"/>
                <a:sym typeface="Overpass"/>
              </a:rPr>
              <a:t> - Accelerarea creării de noi documente</a:t>
            </a:r>
          </a:p>
        </p:txBody>
      </p:sp>
      <p:sp>
        <p:nvSpPr>
          <p:cNvPr name="TextBox 16" id="16"/>
          <p:cNvSpPr txBox="true"/>
          <p:nvPr/>
        </p:nvSpPr>
        <p:spPr>
          <a:xfrm rot="0">
            <a:off x="12901910" y="5552183"/>
            <a:ext cx="4348460" cy="1399282"/>
          </a:xfrm>
          <a:prstGeom prst="rect">
            <a:avLst/>
          </a:prstGeom>
        </p:spPr>
        <p:txBody>
          <a:bodyPr anchor="t" rtlCol="false" tIns="0" lIns="0" bIns="0" rIns="0">
            <a:spAutoFit/>
          </a:bodyPr>
          <a:lstStyle/>
          <a:p>
            <a:pPr algn="l" marL="301625" indent="-150812" lvl="1">
              <a:lnSpc>
                <a:spcPts val="3250"/>
              </a:lnSpc>
              <a:buFont typeface="Arial"/>
              <a:buChar char="•"/>
            </a:pPr>
            <a:r>
              <a:rPr lang="en-US" b="true" sz="2000">
                <a:solidFill>
                  <a:srgbClr val="E5E0DF"/>
                </a:solidFill>
                <a:latin typeface="Overpass Ultra-Bold"/>
                <a:ea typeface="Overpass Ultra-Bold"/>
                <a:cs typeface="Overpass Ultra-Bold"/>
                <a:sym typeface="Overpass Ultra-Bold"/>
              </a:rPr>
              <a:t>Fluxuri de lucru automate</a:t>
            </a:r>
            <a:r>
              <a:rPr lang="en-US" sz="2000">
                <a:solidFill>
                  <a:srgbClr val="E5E0DF"/>
                </a:solidFill>
                <a:latin typeface="Overpass"/>
                <a:ea typeface="Overpass"/>
                <a:cs typeface="Overpass"/>
                <a:sym typeface="Overpass"/>
              </a:rPr>
              <a:t> - Integrări cu Zapier pentru automatizări</a:t>
            </a:r>
          </a:p>
        </p:txBody>
      </p:sp>
      <p:sp>
        <p:nvSpPr>
          <p:cNvPr name="TextBox 17" id="17"/>
          <p:cNvSpPr txBox="true"/>
          <p:nvPr/>
        </p:nvSpPr>
        <p:spPr>
          <a:xfrm rot="0">
            <a:off x="12901910" y="6900119"/>
            <a:ext cx="4348460" cy="980480"/>
          </a:xfrm>
          <a:prstGeom prst="rect">
            <a:avLst/>
          </a:prstGeom>
        </p:spPr>
        <p:txBody>
          <a:bodyPr anchor="t" rtlCol="false" tIns="0" lIns="0" bIns="0" rIns="0">
            <a:spAutoFit/>
          </a:bodyPr>
          <a:lstStyle/>
          <a:p>
            <a:pPr algn="l" marL="301625" indent="-150812" lvl="1">
              <a:lnSpc>
                <a:spcPts val="3250"/>
              </a:lnSpc>
              <a:buFont typeface="Arial"/>
              <a:buChar char="•"/>
            </a:pPr>
            <a:r>
              <a:rPr lang="en-US" b="true" sz="2000">
                <a:solidFill>
                  <a:srgbClr val="E5E0DF"/>
                </a:solidFill>
                <a:latin typeface="Overpass Ultra-Bold"/>
                <a:ea typeface="Overpass Ultra-Bold"/>
                <a:cs typeface="Overpass Ultra-Bold"/>
                <a:sym typeface="Overpass Ultra-Bold"/>
              </a:rPr>
              <a:t>Permisiuni personalizate</a:t>
            </a:r>
            <a:r>
              <a:rPr lang="en-US" sz="2000">
                <a:solidFill>
                  <a:srgbClr val="E5E0DF"/>
                </a:solidFill>
                <a:latin typeface="Overpass"/>
                <a:ea typeface="Overpass"/>
                <a:cs typeface="Overpass"/>
                <a:sym typeface="Overpass"/>
              </a:rPr>
              <a:t> - Roluri și drepturi granulare</a:t>
            </a:r>
          </a:p>
        </p:txBody>
      </p:sp>
      <p:sp>
        <p:nvSpPr>
          <p:cNvPr name="TextBox 18" id="18"/>
          <p:cNvSpPr txBox="true"/>
          <p:nvPr/>
        </p:nvSpPr>
        <p:spPr>
          <a:xfrm rot="0">
            <a:off x="12901910" y="7829252"/>
            <a:ext cx="4348460" cy="1399283"/>
          </a:xfrm>
          <a:prstGeom prst="rect">
            <a:avLst/>
          </a:prstGeom>
        </p:spPr>
        <p:txBody>
          <a:bodyPr anchor="t" rtlCol="false" tIns="0" lIns="0" bIns="0" rIns="0">
            <a:spAutoFit/>
          </a:bodyPr>
          <a:lstStyle/>
          <a:p>
            <a:pPr algn="l" marL="301625" indent="-150812" lvl="1">
              <a:lnSpc>
                <a:spcPts val="3250"/>
              </a:lnSpc>
              <a:buFont typeface="Arial"/>
              <a:buChar char="•"/>
            </a:pPr>
            <a:r>
              <a:rPr lang="en-US" b="true" sz="2000">
                <a:solidFill>
                  <a:srgbClr val="E5E0DF"/>
                </a:solidFill>
                <a:latin typeface="Overpass Ultra-Bold"/>
                <a:ea typeface="Overpass Ultra-Bold"/>
                <a:cs typeface="Overpass Ultra-Bold"/>
                <a:sym typeface="Overpass Ultra-Bold"/>
              </a:rPr>
              <a:t>Branding personalizat</a:t>
            </a:r>
            <a:r>
              <a:rPr lang="en-US" sz="2000">
                <a:solidFill>
                  <a:srgbClr val="E5E0DF"/>
                </a:solidFill>
                <a:latin typeface="Overpass"/>
                <a:ea typeface="Overpass"/>
                <a:cs typeface="Overpass"/>
                <a:sym typeface="Overpass"/>
              </a:rPr>
              <a:t> - Adaptarea interfaței la identitatea companiei</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52222">
                <a:alpha val="90196"/>
              </a:srgbClr>
            </a:solidFill>
          </p:spPr>
        </p:sp>
      </p:grpSp>
      <p:sp>
        <p:nvSpPr>
          <p:cNvPr name="TextBox 6" id="6"/>
          <p:cNvSpPr txBox="true"/>
          <p:nvPr/>
        </p:nvSpPr>
        <p:spPr>
          <a:xfrm rot="0">
            <a:off x="1047155" y="1736972"/>
            <a:ext cx="8822680" cy="912762"/>
          </a:xfrm>
          <a:prstGeom prst="rect">
            <a:avLst/>
          </a:prstGeom>
        </p:spPr>
        <p:txBody>
          <a:bodyPr anchor="t" rtlCol="false" tIns="0" lIns="0" bIns="0" rIns="0">
            <a:spAutoFit/>
          </a:bodyPr>
          <a:lstStyle/>
          <a:p>
            <a:pPr algn="l">
              <a:lnSpc>
                <a:spcPts val="6062"/>
              </a:lnSpc>
            </a:pPr>
            <a:r>
              <a:rPr lang="en-US" sz="4812" b="true">
                <a:solidFill>
                  <a:srgbClr val="FFFFFF"/>
                </a:solidFill>
                <a:latin typeface="Overpass Ultra-Bold"/>
                <a:ea typeface="Overpass Ultra-Bold"/>
                <a:cs typeface="Overpass Ultra-Bold"/>
                <a:sym typeface="Overpass Ultra-Bold"/>
              </a:rPr>
              <a:t>Modele de Licențiere și Costuri</a:t>
            </a:r>
          </a:p>
        </p:txBody>
      </p:sp>
      <p:sp>
        <p:nvSpPr>
          <p:cNvPr name="TextBox 7" id="7"/>
          <p:cNvSpPr txBox="true"/>
          <p:nvPr/>
        </p:nvSpPr>
        <p:spPr>
          <a:xfrm rot="0">
            <a:off x="1047155" y="3030439"/>
            <a:ext cx="16193690" cy="561677"/>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Bit.ai oferă opțiuni flexibile de preț adaptate nevoilor diferitelor tipuri de utilizatori și organizații:</a:t>
            </a:r>
          </a:p>
        </p:txBody>
      </p:sp>
      <p:grpSp>
        <p:nvGrpSpPr>
          <p:cNvPr name="Group 8" id="8"/>
          <p:cNvGrpSpPr/>
          <p:nvPr/>
        </p:nvGrpSpPr>
        <p:grpSpPr>
          <a:xfrm rot="0">
            <a:off x="1042392" y="3881884"/>
            <a:ext cx="5232798" cy="3397746"/>
            <a:chOff x="0" y="0"/>
            <a:chExt cx="6977063" cy="4530328"/>
          </a:xfrm>
        </p:grpSpPr>
        <p:sp>
          <p:nvSpPr>
            <p:cNvPr name="Freeform 9" id="9"/>
            <p:cNvSpPr/>
            <p:nvPr/>
          </p:nvSpPr>
          <p:spPr>
            <a:xfrm flipH="false" flipV="false" rot="0">
              <a:off x="6350" y="6350"/>
              <a:ext cx="6964426" cy="4517644"/>
            </a:xfrm>
            <a:custGeom>
              <a:avLst/>
              <a:gdLst/>
              <a:ahLst/>
              <a:cxnLst/>
              <a:rect r="r" b="b" t="t" l="l"/>
              <a:pathLst>
                <a:path h="4517644" w="6964426">
                  <a:moveTo>
                    <a:pt x="0" y="146685"/>
                  </a:moveTo>
                  <a:cubicBezTo>
                    <a:pt x="0" y="65659"/>
                    <a:pt x="65659" y="0"/>
                    <a:pt x="146812" y="0"/>
                  </a:cubicBezTo>
                  <a:lnTo>
                    <a:pt x="6817614" y="0"/>
                  </a:lnTo>
                  <a:cubicBezTo>
                    <a:pt x="6898640" y="0"/>
                    <a:pt x="6964426" y="65659"/>
                    <a:pt x="6964426" y="146685"/>
                  </a:cubicBezTo>
                  <a:lnTo>
                    <a:pt x="6964426" y="4370959"/>
                  </a:lnTo>
                  <a:cubicBezTo>
                    <a:pt x="6964426" y="4451985"/>
                    <a:pt x="6898767" y="4517644"/>
                    <a:pt x="6817614" y="4517644"/>
                  </a:cubicBezTo>
                  <a:lnTo>
                    <a:pt x="146812" y="4517644"/>
                  </a:lnTo>
                  <a:cubicBezTo>
                    <a:pt x="65659" y="4517644"/>
                    <a:pt x="0" y="4451985"/>
                    <a:pt x="0" y="4370959"/>
                  </a:cubicBezTo>
                  <a:close/>
                </a:path>
              </a:pathLst>
            </a:custGeom>
            <a:solidFill>
              <a:srgbClr val="7E023C"/>
            </a:solidFill>
          </p:spPr>
        </p:sp>
        <p:sp>
          <p:nvSpPr>
            <p:cNvPr name="Freeform 10" id="10"/>
            <p:cNvSpPr/>
            <p:nvPr/>
          </p:nvSpPr>
          <p:spPr>
            <a:xfrm flipH="false" flipV="false" rot="0">
              <a:off x="0" y="0"/>
              <a:ext cx="6977126" cy="4530344"/>
            </a:xfrm>
            <a:custGeom>
              <a:avLst/>
              <a:gdLst/>
              <a:ahLst/>
              <a:cxnLst/>
              <a:rect r="r" b="b" t="t" l="l"/>
              <a:pathLst>
                <a:path h="4530344" w="6977126">
                  <a:moveTo>
                    <a:pt x="0" y="153035"/>
                  </a:moveTo>
                  <a:cubicBezTo>
                    <a:pt x="0" y="68453"/>
                    <a:pt x="68580" y="0"/>
                    <a:pt x="153162" y="0"/>
                  </a:cubicBezTo>
                  <a:lnTo>
                    <a:pt x="6823964" y="0"/>
                  </a:lnTo>
                  <a:lnTo>
                    <a:pt x="6823964" y="6350"/>
                  </a:lnTo>
                  <a:lnTo>
                    <a:pt x="6823964" y="0"/>
                  </a:lnTo>
                  <a:cubicBezTo>
                    <a:pt x="6908546" y="0"/>
                    <a:pt x="6977126" y="68453"/>
                    <a:pt x="6977126" y="153035"/>
                  </a:cubicBezTo>
                  <a:lnTo>
                    <a:pt x="6970776" y="153035"/>
                  </a:lnTo>
                  <a:lnTo>
                    <a:pt x="6977126" y="153035"/>
                  </a:lnTo>
                  <a:lnTo>
                    <a:pt x="6977126" y="4377309"/>
                  </a:lnTo>
                  <a:lnTo>
                    <a:pt x="6970776" y="4377309"/>
                  </a:lnTo>
                  <a:lnTo>
                    <a:pt x="6977126" y="4377309"/>
                  </a:lnTo>
                  <a:cubicBezTo>
                    <a:pt x="6977126" y="4461764"/>
                    <a:pt x="6908546" y="4530344"/>
                    <a:pt x="6823964" y="4530344"/>
                  </a:cubicBezTo>
                  <a:lnTo>
                    <a:pt x="6823964" y="4523994"/>
                  </a:lnTo>
                  <a:lnTo>
                    <a:pt x="6823964" y="4530344"/>
                  </a:lnTo>
                  <a:lnTo>
                    <a:pt x="153162" y="4530344"/>
                  </a:lnTo>
                  <a:lnTo>
                    <a:pt x="153162" y="4523994"/>
                  </a:lnTo>
                  <a:lnTo>
                    <a:pt x="153162" y="4530344"/>
                  </a:lnTo>
                  <a:cubicBezTo>
                    <a:pt x="68580" y="4530344"/>
                    <a:pt x="0" y="4461891"/>
                    <a:pt x="0" y="4377309"/>
                  </a:cubicBezTo>
                  <a:lnTo>
                    <a:pt x="0" y="153035"/>
                  </a:lnTo>
                  <a:lnTo>
                    <a:pt x="6350" y="153035"/>
                  </a:lnTo>
                  <a:lnTo>
                    <a:pt x="0" y="153035"/>
                  </a:lnTo>
                  <a:moveTo>
                    <a:pt x="12700" y="153035"/>
                  </a:moveTo>
                  <a:lnTo>
                    <a:pt x="12700" y="4377309"/>
                  </a:lnTo>
                  <a:lnTo>
                    <a:pt x="6350" y="4377309"/>
                  </a:lnTo>
                  <a:lnTo>
                    <a:pt x="12700" y="4377309"/>
                  </a:lnTo>
                  <a:cubicBezTo>
                    <a:pt x="12700" y="4454779"/>
                    <a:pt x="75565" y="4517644"/>
                    <a:pt x="153162" y="4517644"/>
                  </a:cubicBezTo>
                  <a:lnTo>
                    <a:pt x="6823964" y="4517644"/>
                  </a:lnTo>
                  <a:cubicBezTo>
                    <a:pt x="6901561" y="4517644"/>
                    <a:pt x="6964426" y="4454779"/>
                    <a:pt x="6964426" y="4377309"/>
                  </a:cubicBezTo>
                  <a:lnTo>
                    <a:pt x="6964426" y="153035"/>
                  </a:lnTo>
                  <a:cubicBezTo>
                    <a:pt x="6964426" y="75565"/>
                    <a:pt x="6901561" y="12700"/>
                    <a:pt x="6823964" y="12700"/>
                  </a:cubicBezTo>
                  <a:lnTo>
                    <a:pt x="153162" y="12700"/>
                  </a:lnTo>
                  <a:lnTo>
                    <a:pt x="153162" y="6350"/>
                  </a:lnTo>
                  <a:lnTo>
                    <a:pt x="153162" y="12700"/>
                  </a:lnTo>
                  <a:cubicBezTo>
                    <a:pt x="75565" y="12700"/>
                    <a:pt x="12700" y="75565"/>
                    <a:pt x="12700" y="153035"/>
                  </a:cubicBezTo>
                  <a:close/>
                </a:path>
              </a:pathLst>
            </a:custGeom>
            <a:solidFill>
              <a:srgbClr val="971B55"/>
            </a:solidFill>
          </p:spPr>
        </p:sp>
      </p:grpSp>
      <p:grpSp>
        <p:nvGrpSpPr>
          <p:cNvPr name="Group 11" id="11"/>
          <p:cNvGrpSpPr/>
          <p:nvPr/>
        </p:nvGrpSpPr>
        <p:grpSpPr>
          <a:xfrm rot="0">
            <a:off x="1318469" y="4157960"/>
            <a:ext cx="785366" cy="785366"/>
            <a:chOff x="0" y="0"/>
            <a:chExt cx="1047155" cy="1047155"/>
          </a:xfrm>
        </p:grpSpPr>
        <p:sp>
          <p:nvSpPr>
            <p:cNvPr name="Freeform 12" id="12"/>
            <p:cNvSpPr/>
            <p:nvPr/>
          </p:nvSpPr>
          <p:spPr>
            <a:xfrm flipH="false" flipV="false" rot="0">
              <a:off x="0" y="0"/>
              <a:ext cx="1047115" cy="1047115"/>
            </a:xfrm>
            <a:custGeom>
              <a:avLst/>
              <a:gdLst/>
              <a:ahLst/>
              <a:cxnLst/>
              <a:rect r="r" b="b" t="t" l="l"/>
              <a:pathLst>
                <a:path h="1047115" w="1047115">
                  <a:moveTo>
                    <a:pt x="0" y="523621"/>
                  </a:moveTo>
                  <a:cubicBezTo>
                    <a:pt x="0" y="234442"/>
                    <a:pt x="234442" y="0"/>
                    <a:pt x="523621" y="0"/>
                  </a:cubicBezTo>
                  <a:cubicBezTo>
                    <a:pt x="812800" y="0"/>
                    <a:pt x="1047115" y="234442"/>
                    <a:pt x="1047115" y="523621"/>
                  </a:cubicBezTo>
                  <a:cubicBezTo>
                    <a:pt x="1047115" y="812800"/>
                    <a:pt x="812800" y="1047115"/>
                    <a:pt x="523621" y="1047115"/>
                  </a:cubicBezTo>
                  <a:cubicBezTo>
                    <a:pt x="234442" y="1047115"/>
                    <a:pt x="0" y="812800"/>
                    <a:pt x="0" y="523621"/>
                  </a:cubicBezTo>
                  <a:close/>
                </a:path>
              </a:pathLst>
            </a:custGeom>
            <a:solidFill>
              <a:srgbClr val="F20374"/>
            </a:solidFill>
          </p:spPr>
        </p:sp>
      </p:grpSp>
      <p:sp>
        <p:nvSpPr>
          <p:cNvPr name="Freeform 13" id="13" descr="preencoded.png"/>
          <p:cNvSpPr/>
          <p:nvPr/>
        </p:nvSpPr>
        <p:spPr>
          <a:xfrm flipH="false" flipV="false" rot="0">
            <a:off x="1534418" y="4373910"/>
            <a:ext cx="353317" cy="353318"/>
          </a:xfrm>
          <a:custGeom>
            <a:avLst/>
            <a:gdLst/>
            <a:ahLst/>
            <a:cxnLst/>
            <a:rect r="r" b="b" t="t" l="l"/>
            <a:pathLst>
              <a:path h="353318" w="353317">
                <a:moveTo>
                  <a:pt x="0" y="0"/>
                </a:moveTo>
                <a:lnTo>
                  <a:pt x="353317" y="0"/>
                </a:lnTo>
                <a:lnTo>
                  <a:pt x="353317" y="353318"/>
                </a:lnTo>
                <a:lnTo>
                  <a:pt x="0" y="353318"/>
                </a:lnTo>
                <a:lnTo>
                  <a:pt x="0" y="0"/>
                </a:lnTo>
                <a:close/>
              </a:path>
            </a:pathLst>
          </a:custGeom>
          <a:blipFill>
            <a:blip r:embed="rId4">
              <a:extLst>
                <a:ext uri="{96DAC541-7B7A-43D3-8B79-37D633B846F1}">
                  <asvg:svgBlip xmlns:asvg="http://schemas.microsoft.com/office/drawing/2016/SVG/main" r:embed="rId5"/>
                </a:ext>
              </a:extLst>
            </a:blip>
            <a:stretch>
              <a:fillRect l="0" t="-11842" r="0" b="-11842"/>
            </a:stretch>
          </a:blipFill>
        </p:spPr>
      </p:sp>
      <p:sp>
        <p:nvSpPr>
          <p:cNvPr name="TextBox 14" id="14"/>
          <p:cNvSpPr txBox="true"/>
          <p:nvPr/>
        </p:nvSpPr>
        <p:spPr>
          <a:xfrm rot="0">
            <a:off x="1318469" y="5119390"/>
            <a:ext cx="3080148"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Gratuit</a:t>
            </a:r>
          </a:p>
        </p:txBody>
      </p:sp>
      <p:sp>
        <p:nvSpPr>
          <p:cNvPr name="TextBox 15" id="15"/>
          <p:cNvSpPr txBox="true"/>
          <p:nvPr/>
        </p:nvSpPr>
        <p:spPr>
          <a:xfrm rot="0">
            <a:off x="1318469" y="5604273"/>
            <a:ext cx="4680645" cy="1399283"/>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Funcționalități de bază, 5GB spațiu, ideal pentru utilizatori individuali și echipe mici</a:t>
            </a:r>
          </a:p>
        </p:txBody>
      </p:sp>
      <p:grpSp>
        <p:nvGrpSpPr>
          <p:cNvPr name="Group 16" id="16"/>
          <p:cNvGrpSpPr/>
          <p:nvPr/>
        </p:nvGrpSpPr>
        <p:grpSpPr>
          <a:xfrm rot="0">
            <a:off x="6527452" y="3881884"/>
            <a:ext cx="5232946" cy="3397746"/>
            <a:chOff x="0" y="0"/>
            <a:chExt cx="6977262" cy="4530328"/>
          </a:xfrm>
        </p:grpSpPr>
        <p:sp>
          <p:nvSpPr>
            <p:cNvPr name="Freeform 17" id="17"/>
            <p:cNvSpPr/>
            <p:nvPr/>
          </p:nvSpPr>
          <p:spPr>
            <a:xfrm flipH="false" flipV="false" rot="0">
              <a:off x="6350" y="6350"/>
              <a:ext cx="6964553" cy="4517644"/>
            </a:xfrm>
            <a:custGeom>
              <a:avLst/>
              <a:gdLst/>
              <a:ahLst/>
              <a:cxnLst/>
              <a:rect r="r" b="b" t="t" l="l"/>
              <a:pathLst>
                <a:path h="4517644" w="6964553">
                  <a:moveTo>
                    <a:pt x="0" y="146685"/>
                  </a:moveTo>
                  <a:cubicBezTo>
                    <a:pt x="0" y="65659"/>
                    <a:pt x="65659" y="0"/>
                    <a:pt x="146812" y="0"/>
                  </a:cubicBezTo>
                  <a:lnTo>
                    <a:pt x="6817741" y="0"/>
                  </a:lnTo>
                  <a:cubicBezTo>
                    <a:pt x="6898767" y="0"/>
                    <a:pt x="6964553" y="65659"/>
                    <a:pt x="6964553" y="146685"/>
                  </a:cubicBezTo>
                  <a:lnTo>
                    <a:pt x="6964553" y="4370959"/>
                  </a:lnTo>
                  <a:cubicBezTo>
                    <a:pt x="6964553" y="4451985"/>
                    <a:pt x="6898894" y="4517644"/>
                    <a:pt x="6817741" y="4517644"/>
                  </a:cubicBezTo>
                  <a:lnTo>
                    <a:pt x="146812" y="4517644"/>
                  </a:lnTo>
                  <a:cubicBezTo>
                    <a:pt x="65659" y="4517644"/>
                    <a:pt x="0" y="4451985"/>
                    <a:pt x="0" y="4370959"/>
                  </a:cubicBezTo>
                  <a:close/>
                </a:path>
              </a:pathLst>
            </a:custGeom>
            <a:solidFill>
              <a:srgbClr val="7E023C"/>
            </a:solidFill>
          </p:spPr>
        </p:sp>
        <p:sp>
          <p:nvSpPr>
            <p:cNvPr name="Freeform 18" id="18"/>
            <p:cNvSpPr/>
            <p:nvPr/>
          </p:nvSpPr>
          <p:spPr>
            <a:xfrm flipH="false" flipV="false" rot="0">
              <a:off x="0" y="0"/>
              <a:ext cx="6977253" cy="4530344"/>
            </a:xfrm>
            <a:custGeom>
              <a:avLst/>
              <a:gdLst/>
              <a:ahLst/>
              <a:cxnLst/>
              <a:rect r="r" b="b" t="t" l="l"/>
              <a:pathLst>
                <a:path h="4530344" w="6977253">
                  <a:moveTo>
                    <a:pt x="0" y="153035"/>
                  </a:moveTo>
                  <a:cubicBezTo>
                    <a:pt x="0" y="68453"/>
                    <a:pt x="68580" y="0"/>
                    <a:pt x="153162" y="0"/>
                  </a:cubicBezTo>
                  <a:lnTo>
                    <a:pt x="6824091" y="0"/>
                  </a:lnTo>
                  <a:lnTo>
                    <a:pt x="6824091" y="6350"/>
                  </a:lnTo>
                  <a:lnTo>
                    <a:pt x="6824091" y="0"/>
                  </a:lnTo>
                  <a:cubicBezTo>
                    <a:pt x="6908673" y="0"/>
                    <a:pt x="6977253" y="68453"/>
                    <a:pt x="6977253" y="153035"/>
                  </a:cubicBezTo>
                  <a:lnTo>
                    <a:pt x="6970903" y="153035"/>
                  </a:lnTo>
                  <a:lnTo>
                    <a:pt x="6977253" y="153035"/>
                  </a:lnTo>
                  <a:lnTo>
                    <a:pt x="6977253" y="4377309"/>
                  </a:lnTo>
                  <a:lnTo>
                    <a:pt x="6970903" y="4377309"/>
                  </a:lnTo>
                  <a:lnTo>
                    <a:pt x="6977253" y="4377309"/>
                  </a:lnTo>
                  <a:cubicBezTo>
                    <a:pt x="6977253" y="4461764"/>
                    <a:pt x="6908673" y="4530344"/>
                    <a:pt x="6824091" y="4530344"/>
                  </a:cubicBezTo>
                  <a:lnTo>
                    <a:pt x="6824091" y="4523994"/>
                  </a:lnTo>
                  <a:lnTo>
                    <a:pt x="6824091" y="4530344"/>
                  </a:lnTo>
                  <a:lnTo>
                    <a:pt x="153162" y="4530344"/>
                  </a:lnTo>
                  <a:lnTo>
                    <a:pt x="153162" y="4523994"/>
                  </a:lnTo>
                  <a:lnTo>
                    <a:pt x="153162" y="4530344"/>
                  </a:lnTo>
                  <a:cubicBezTo>
                    <a:pt x="68580" y="4530344"/>
                    <a:pt x="0" y="4461891"/>
                    <a:pt x="0" y="4377309"/>
                  </a:cubicBezTo>
                  <a:lnTo>
                    <a:pt x="0" y="153035"/>
                  </a:lnTo>
                  <a:lnTo>
                    <a:pt x="6350" y="153035"/>
                  </a:lnTo>
                  <a:lnTo>
                    <a:pt x="0" y="153035"/>
                  </a:lnTo>
                  <a:moveTo>
                    <a:pt x="12700" y="153035"/>
                  </a:moveTo>
                  <a:lnTo>
                    <a:pt x="12700" y="4377309"/>
                  </a:lnTo>
                  <a:lnTo>
                    <a:pt x="6350" y="4377309"/>
                  </a:lnTo>
                  <a:lnTo>
                    <a:pt x="12700" y="4377309"/>
                  </a:lnTo>
                  <a:cubicBezTo>
                    <a:pt x="12700" y="4454779"/>
                    <a:pt x="75565" y="4517644"/>
                    <a:pt x="153162" y="4517644"/>
                  </a:cubicBezTo>
                  <a:lnTo>
                    <a:pt x="6824091" y="4517644"/>
                  </a:lnTo>
                  <a:cubicBezTo>
                    <a:pt x="6901688" y="4517644"/>
                    <a:pt x="6964553" y="4454779"/>
                    <a:pt x="6964553" y="4377309"/>
                  </a:cubicBezTo>
                  <a:lnTo>
                    <a:pt x="6964553" y="153035"/>
                  </a:lnTo>
                  <a:cubicBezTo>
                    <a:pt x="6964553" y="75565"/>
                    <a:pt x="6901688" y="12700"/>
                    <a:pt x="6824091" y="12700"/>
                  </a:cubicBezTo>
                  <a:lnTo>
                    <a:pt x="153162" y="12700"/>
                  </a:lnTo>
                  <a:lnTo>
                    <a:pt x="153162" y="6350"/>
                  </a:lnTo>
                  <a:lnTo>
                    <a:pt x="153162" y="12700"/>
                  </a:lnTo>
                  <a:cubicBezTo>
                    <a:pt x="75565" y="12700"/>
                    <a:pt x="12700" y="75565"/>
                    <a:pt x="12700" y="153035"/>
                  </a:cubicBezTo>
                  <a:close/>
                </a:path>
              </a:pathLst>
            </a:custGeom>
            <a:solidFill>
              <a:srgbClr val="971B55"/>
            </a:solidFill>
          </p:spPr>
        </p:sp>
      </p:grpSp>
      <p:grpSp>
        <p:nvGrpSpPr>
          <p:cNvPr name="Group 19" id="19"/>
          <p:cNvGrpSpPr/>
          <p:nvPr/>
        </p:nvGrpSpPr>
        <p:grpSpPr>
          <a:xfrm rot="0">
            <a:off x="6803529" y="4157960"/>
            <a:ext cx="785366" cy="785366"/>
            <a:chOff x="0" y="0"/>
            <a:chExt cx="1047155" cy="1047155"/>
          </a:xfrm>
        </p:grpSpPr>
        <p:sp>
          <p:nvSpPr>
            <p:cNvPr name="Freeform 20" id="20"/>
            <p:cNvSpPr/>
            <p:nvPr/>
          </p:nvSpPr>
          <p:spPr>
            <a:xfrm flipH="false" flipV="false" rot="0">
              <a:off x="0" y="0"/>
              <a:ext cx="1047115" cy="1047115"/>
            </a:xfrm>
            <a:custGeom>
              <a:avLst/>
              <a:gdLst/>
              <a:ahLst/>
              <a:cxnLst/>
              <a:rect r="r" b="b" t="t" l="l"/>
              <a:pathLst>
                <a:path h="1047115" w="1047115">
                  <a:moveTo>
                    <a:pt x="0" y="523621"/>
                  </a:moveTo>
                  <a:cubicBezTo>
                    <a:pt x="0" y="234442"/>
                    <a:pt x="234442" y="0"/>
                    <a:pt x="523621" y="0"/>
                  </a:cubicBezTo>
                  <a:cubicBezTo>
                    <a:pt x="812800" y="0"/>
                    <a:pt x="1047115" y="234442"/>
                    <a:pt x="1047115" y="523621"/>
                  </a:cubicBezTo>
                  <a:cubicBezTo>
                    <a:pt x="1047115" y="812800"/>
                    <a:pt x="812800" y="1047115"/>
                    <a:pt x="523621" y="1047115"/>
                  </a:cubicBezTo>
                  <a:cubicBezTo>
                    <a:pt x="234442" y="1047115"/>
                    <a:pt x="0" y="812800"/>
                    <a:pt x="0" y="523621"/>
                  </a:cubicBezTo>
                  <a:close/>
                </a:path>
              </a:pathLst>
            </a:custGeom>
            <a:solidFill>
              <a:srgbClr val="F20374"/>
            </a:solidFill>
          </p:spPr>
        </p:sp>
      </p:grpSp>
      <p:sp>
        <p:nvSpPr>
          <p:cNvPr name="Freeform 21" id="21" descr="preencoded.png"/>
          <p:cNvSpPr/>
          <p:nvPr/>
        </p:nvSpPr>
        <p:spPr>
          <a:xfrm flipH="false" flipV="false" rot="0">
            <a:off x="7019479" y="4373910"/>
            <a:ext cx="353317" cy="353318"/>
          </a:xfrm>
          <a:custGeom>
            <a:avLst/>
            <a:gdLst/>
            <a:ahLst/>
            <a:cxnLst/>
            <a:rect r="r" b="b" t="t" l="l"/>
            <a:pathLst>
              <a:path h="353318" w="353317">
                <a:moveTo>
                  <a:pt x="0" y="0"/>
                </a:moveTo>
                <a:lnTo>
                  <a:pt x="353317" y="0"/>
                </a:lnTo>
                <a:lnTo>
                  <a:pt x="353317" y="353318"/>
                </a:lnTo>
                <a:lnTo>
                  <a:pt x="0" y="353318"/>
                </a:lnTo>
                <a:lnTo>
                  <a:pt x="0" y="0"/>
                </a:lnTo>
                <a:close/>
              </a:path>
            </a:pathLst>
          </a:custGeom>
          <a:blipFill>
            <a:blip r:embed="rId6">
              <a:extLst>
                <a:ext uri="{96DAC541-7B7A-43D3-8B79-37D633B846F1}">
                  <asvg:svgBlip xmlns:asvg="http://schemas.microsoft.com/office/drawing/2016/SVG/main" r:embed="rId7"/>
                </a:ext>
              </a:extLst>
            </a:blip>
            <a:stretch>
              <a:fillRect l="-1315" t="0" r="-1315" b="0"/>
            </a:stretch>
          </a:blipFill>
        </p:spPr>
      </p:sp>
      <p:sp>
        <p:nvSpPr>
          <p:cNvPr name="TextBox 22" id="22"/>
          <p:cNvSpPr txBox="true"/>
          <p:nvPr/>
        </p:nvSpPr>
        <p:spPr>
          <a:xfrm rot="0">
            <a:off x="6803529" y="5119390"/>
            <a:ext cx="3224361"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Professional ($8/lună)</a:t>
            </a:r>
          </a:p>
        </p:txBody>
      </p:sp>
      <p:sp>
        <p:nvSpPr>
          <p:cNvPr name="TextBox 23" id="23"/>
          <p:cNvSpPr txBox="true"/>
          <p:nvPr/>
        </p:nvSpPr>
        <p:spPr>
          <a:xfrm rot="0">
            <a:off x="6803529" y="5604273"/>
            <a:ext cx="4680794" cy="980480"/>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Spațiu nelimitat, integrări avansate, API, support prioritar</a:t>
            </a:r>
          </a:p>
        </p:txBody>
      </p:sp>
      <p:grpSp>
        <p:nvGrpSpPr>
          <p:cNvPr name="Group 24" id="24"/>
          <p:cNvGrpSpPr/>
          <p:nvPr/>
        </p:nvGrpSpPr>
        <p:grpSpPr>
          <a:xfrm rot="0">
            <a:off x="12012662" y="3881884"/>
            <a:ext cx="5232946" cy="3397746"/>
            <a:chOff x="0" y="0"/>
            <a:chExt cx="6977262" cy="4530328"/>
          </a:xfrm>
        </p:grpSpPr>
        <p:sp>
          <p:nvSpPr>
            <p:cNvPr name="Freeform 25" id="25"/>
            <p:cNvSpPr/>
            <p:nvPr/>
          </p:nvSpPr>
          <p:spPr>
            <a:xfrm flipH="false" flipV="false" rot="0">
              <a:off x="6350" y="6350"/>
              <a:ext cx="6964553" cy="4517644"/>
            </a:xfrm>
            <a:custGeom>
              <a:avLst/>
              <a:gdLst/>
              <a:ahLst/>
              <a:cxnLst/>
              <a:rect r="r" b="b" t="t" l="l"/>
              <a:pathLst>
                <a:path h="4517644" w="6964553">
                  <a:moveTo>
                    <a:pt x="0" y="146685"/>
                  </a:moveTo>
                  <a:cubicBezTo>
                    <a:pt x="0" y="65659"/>
                    <a:pt x="65659" y="0"/>
                    <a:pt x="146812" y="0"/>
                  </a:cubicBezTo>
                  <a:lnTo>
                    <a:pt x="6817741" y="0"/>
                  </a:lnTo>
                  <a:cubicBezTo>
                    <a:pt x="6898767" y="0"/>
                    <a:pt x="6964553" y="65659"/>
                    <a:pt x="6964553" y="146685"/>
                  </a:cubicBezTo>
                  <a:lnTo>
                    <a:pt x="6964553" y="4370959"/>
                  </a:lnTo>
                  <a:cubicBezTo>
                    <a:pt x="6964553" y="4451985"/>
                    <a:pt x="6898894" y="4517644"/>
                    <a:pt x="6817741" y="4517644"/>
                  </a:cubicBezTo>
                  <a:lnTo>
                    <a:pt x="146812" y="4517644"/>
                  </a:lnTo>
                  <a:cubicBezTo>
                    <a:pt x="65659" y="4517644"/>
                    <a:pt x="0" y="4451985"/>
                    <a:pt x="0" y="4370959"/>
                  </a:cubicBezTo>
                  <a:close/>
                </a:path>
              </a:pathLst>
            </a:custGeom>
            <a:solidFill>
              <a:srgbClr val="7E023C"/>
            </a:solidFill>
          </p:spPr>
        </p:sp>
        <p:sp>
          <p:nvSpPr>
            <p:cNvPr name="Freeform 26" id="26"/>
            <p:cNvSpPr/>
            <p:nvPr/>
          </p:nvSpPr>
          <p:spPr>
            <a:xfrm flipH="false" flipV="false" rot="0">
              <a:off x="0" y="0"/>
              <a:ext cx="6977253" cy="4530344"/>
            </a:xfrm>
            <a:custGeom>
              <a:avLst/>
              <a:gdLst/>
              <a:ahLst/>
              <a:cxnLst/>
              <a:rect r="r" b="b" t="t" l="l"/>
              <a:pathLst>
                <a:path h="4530344" w="6977253">
                  <a:moveTo>
                    <a:pt x="0" y="153035"/>
                  </a:moveTo>
                  <a:cubicBezTo>
                    <a:pt x="0" y="68453"/>
                    <a:pt x="68580" y="0"/>
                    <a:pt x="153162" y="0"/>
                  </a:cubicBezTo>
                  <a:lnTo>
                    <a:pt x="6824091" y="0"/>
                  </a:lnTo>
                  <a:lnTo>
                    <a:pt x="6824091" y="6350"/>
                  </a:lnTo>
                  <a:lnTo>
                    <a:pt x="6824091" y="0"/>
                  </a:lnTo>
                  <a:cubicBezTo>
                    <a:pt x="6908673" y="0"/>
                    <a:pt x="6977253" y="68453"/>
                    <a:pt x="6977253" y="153035"/>
                  </a:cubicBezTo>
                  <a:lnTo>
                    <a:pt x="6970903" y="153035"/>
                  </a:lnTo>
                  <a:lnTo>
                    <a:pt x="6977253" y="153035"/>
                  </a:lnTo>
                  <a:lnTo>
                    <a:pt x="6977253" y="4377309"/>
                  </a:lnTo>
                  <a:lnTo>
                    <a:pt x="6970903" y="4377309"/>
                  </a:lnTo>
                  <a:lnTo>
                    <a:pt x="6977253" y="4377309"/>
                  </a:lnTo>
                  <a:cubicBezTo>
                    <a:pt x="6977253" y="4461764"/>
                    <a:pt x="6908673" y="4530344"/>
                    <a:pt x="6824091" y="4530344"/>
                  </a:cubicBezTo>
                  <a:lnTo>
                    <a:pt x="6824091" y="4523994"/>
                  </a:lnTo>
                  <a:lnTo>
                    <a:pt x="6824091" y="4530344"/>
                  </a:lnTo>
                  <a:lnTo>
                    <a:pt x="153162" y="4530344"/>
                  </a:lnTo>
                  <a:lnTo>
                    <a:pt x="153162" y="4523994"/>
                  </a:lnTo>
                  <a:lnTo>
                    <a:pt x="153162" y="4530344"/>
                  </a:lnTo>
                  <a:cubicBezTo>
                    <a:pt x="68580" y="4530344"/>
                    <a:pt x="0" y="4461891"/>
                    <a:pt x="0" y="4377309"/>
                  </a:cubicBezTo>
                  <a:lnTo>
                    <a:pt x="0" y="153035"/>
                  </a:lnTo>
                  <a:lnTo>
                    <a:pt x="6350" y="153035"/>
                  </a:lnTo>
                  <a:lnTo>
                    <a:pt x="0" y="153035"/>
                  </a:lnTo>
                  <a:moveTo>
                    <a:pt x="12700" y="153035"/>
                  </a:moveTo>
                  <a:lnTo>
                    <a:pt x="12700" y="4377309"/>
                  </a:lnTo>
                  <a:lnTo>
                    <a:pt x="6350" y="4377309"/>
                  </a:lnTo>
                  <a:lnTo>
                    <a:pt x="12700" y="4377309"/>
                  </a:lnTo>
                  <a:cubicBezTo>
                    <a:pt x="12700" y="4454779"/>
                    <a:pt x="75565" y="4517644"/>
                    <a:pt x="153162" y="4517644"/>
                  </a:cubicBezTo>
                  <a:lnTo>
                    <a:pt x="6824091" y="4517644"/>
                  </a:lnTo>
                  <a:cubicBezTo>
                    <a:pt x="6901688" y="4517644"/>
                    <a:pt x="6964553" y="4454779"/>
                    <a:pt x="6964553" y="4377309"/>
                  </a:cubicBezTo>
                  <a:lnTo>
                    <a:pt x="6964553" y="153035"/>
                  </a:lnTo>
                  <a:cubicBezTo>
                    <a:pt x="6964553" y="75565"/>
                    <a:pt x="6901688" y="12700"/>
                    <a:pt x="6824091" y="12700"/>
                  </a:cubicBezTo>
                  <a:lnTo>
                    <a:pt x="153162" y="12700"/>
                  </a:lnTo>
                  <a:lnTo>
                    <a:pt x="153162" y="6350"/>
                  </a:lnTo>
                  <a:lnTo>
                    <a:pt x="153162" y="12700"/>
                  </a:lnTo>
                  <a:cubicBezTo>
                    <a:pt x="75565" y="12700"/>
                    <a:pt x="12700" y="75565"/>
                    <a:pt x="12700" y="153035"/>
                  </a:cubicBezTo>
                  <a:close/>
                </a:path>
              </a:pathLst>
            </a:custGeom>
            <a:solidFill>
              <a:srgbClr val="971B55"/>
            </a:solidFill>
          </p:spPr>
        </p:sp>
      </p:grpSp>
      <p:grpSp>
        <p:nvGrpSpPr>
          <p:cNvPr name="Group 27" id="27"/>
          <p:cNvGrpSpPr/>
          <p:nvPr/>
        </p:nvGrpSpPr>
        <p:grpSpPr>
          <a:xfrm rot="0">
            <a:off x="12288739" y="4157960"/>
            <a:ext cx="785366" cy="785366"/>
            <a:chOff x="0" y="0"/>
            <a:chExt cx="1047155" cy="1047155"/>
          </a:xfrm>
        </p:grpSpPr>
        <p:sp>
          <p:nvSpPr>
            <p:cNvPr name="Freeform 28" id="28"/>
            <p:cNvSpPr/>
            <p:nvPr/>
          </p:nvSpPr>
          <p:spPr>
            <a:xfrm flipH="false" flipV="false" rot="0">
              <a:off x="0" y="0"/>
              <a:ext cx="1047115" cy="1047115"/>
            </a:xfrm>
            <a:custGeom>
              <a:avLst/>
              <a:gdLst/>
              <a:ahLst/>
              <a:cxnLst/>
              <a:rect r="r" b="b" t="t" l="l"/>
              <a:pathLst>
                <a:path h="1047115" w="1047115">
                  <a:moveTo>
                    <a:pt x="0" y="523621"/>
                  </a:moveTo>
                  <a:cubicBezTo>
                    <a:pt x="0" y="234442"/>
                    <a:pt x="234442" y="0"/>
                    <a:pt x="523621" y="0"/>
                  </a:cubicBezTo>
                  <a:cubicBezTo>
                    <a:pt x="812800" y="0"/>
                    <a:pt x="1047115" y="234442"/>
                    <a:pt x="1047115" y="523621"/>
                  </a:cubicBezTo>
                  <a:cubicBezTo>
                    <a:pt x="1047115" y="812800"/>
                    <a:pt x="812800" y="1047115"/>
                    <a:pt x="523621" y="1047115"/>
                  </a:cubicBezTo>
                  <a:cubicBezTo>
                    <a:pt x="234442" y="1047115"/>
                    <a:pt x="0" y="812800"/>
                    <a:pt x="0" y="523621"/>
                  </a:cubicBezTo>
                  <a:close/>
                </a:path>
              </a:pathLst>
            </a:custGeom>
            <a:solidFill>
              <a:srgbClr val="F20374"/>
            </a:solidFill>
          </p:spPr>
        </p:sp>
      </p:grpSp>
      <p:sp>
        <p:nvSpPr>
          <p:cNvPr name="Freeform 29" id="29" descr="preencoded.png"/>
          <p:cNvSpPr/>
          <p:nvPr/>
        </p:nvSpPr>
        <p:spPr>
          <a:xfrm flipH="false" flipV="false" rot="0">
            <a:off x="12504687" y="4373910"/>
            <a:ext cx="353318" cy="353318"/>
          </a:xfrm>
          <a:custGeom>
            <a:avLst/>
            <a:gdLst/>
            <a:ahLst/>
            <a:cxnLst/>
            <a:rect r="r" b="b" t="t" l="l"/>
            <a:pathLst>
              <a:path h="353318" w="353318">
                <a:moveTo>
                  <a:pt x="0" y="0"/>
                </a:moveTo>
                <a:lnTo>
                  <a:pt x="353318" y="0"/>
                </a:lnTo>
                <a:lnTo>
                  <a:pt x="353318" y="353318"/>
                </a:lnTo>
                <a:lnTo>
                  <a:pt x="0" y="353318"/>
                </a:lnTo>
                <a:lnTo>
                  <a:pt x="0" y="0"/>
                </a:lnTo>
                <a:close/>
              </a:path>
            </a:pathLst>
          </a:custGeom>
          <a:blipFill>
            <a:blip r:embed="rId8">
              <a:extLst>
                <a:ext uri="{96DAC541-7B7A-43D3-8B79-37D633B846F1}">
                  <asvg:svgBlip xmlns:asvg="http://schemas.microsoft.com/office/drawing/2016/SVG/main" r:embed="rId9"/>
                </a:ext>
              </a:extLst>
            </a:blip>
            <a:stretch>
              <a:fillRect l="0" t="-13157" r="0" b="-13157"/>
            </a:stretch>
          </a:blipFill>
        </p:spPr>
      </p:sp>
      <p:sp>
        <p:nvSpPr>
          <p:cNvPr name="TextBox 30" id="30"/>
          <p:cNvSpPr txBox="true"/>
          <p:nvPr/>
        </p:nvSpPr>
        <p:spPr>
          <a:xfrm rot="0">
            <a:off x="12288739" y="5119390"/>
            <a:ext cx="3496270"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Enterprise (pret custom)</a:t>
            </a:r>
          </a:p>
        </p:txBody>
      </p:sp>
      <p:sp>
        <p:nvSpPr>
          <p:cNvPr name="TextBox 31" id="31"/>
          <p:cNvSpPr txBox="true"/>
          <p:nvPr/>
        </p:nvSpPr>
        <p:spPr>
          <a:xfrm rot="0">
            <a:off x="12288739" y="5604273"/>
            <a:ext cx="4680794" cy="980480"/>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Securitate enterprise, SSO, dedicat account manager, SLA</a:t>
            </a:r>
          </a:p>
        </p:txBody>
      </p:sp>
      <p:sp>
        <p:nvSpPr>
          <p:cNvPr name="TextBox 32" id="32"/>
          <p:cNvSpPr txBox="true"/>
          <p:nvPr/>
        </p:nvSpPr>
        <p:spPr>
          <a:xfrm rot="0">
            <a:off x="1047155" y="7426524"/>
            <a:ext cx="16193690" cy="980480"/>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Preurile sunt competitive pe piață, iar modelul de facturare lunar oferă flexibilitate. Planurile plătite deblocheaza funcționalități avansate de personalizare, securitate și integrare cu platforme externe.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52222">
                <a:alpha val="90196"/>
              </a:srgbClr>
            </a:solidFill>
          </p:spPr>
        </p:sp>
      </p:grpSp>
      <p:grpSp>
        <p:nvGrpSpPr>
          <p:cNvPr name="Group 6" id="6"/>
          <p:cNvGrpSpPr>
            <a:grpSpLocks noChangeAspect="true"/>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4"/>
              <a:stretch>
                <a:fillRect l="0" t="0" r="0" b="0"/>
              </a:stretch>
            </a:blipFill>
          </p:spPr>
        </p:sp>
      </p:grpSp>
      <p:sp>
        <p:nvSpPr>
          <p:cNvPr name="TextBox 8" id="8"/>
          <p:cNvSpPr txBox="true"/>
          <p:nvPr/>
        </p:nvSpPr>
        <p:spPr>
          <a:xfrm rot="0">
            <a:off x="7905155" y="714672"/>
            <a:ext cx="9335691" cy="1682651"/>
          </a:xfrm>
          <a:prstGeom prst="rect">
            <a:avLst/>
          </a:prstGeom>
        </p:spPr>
        <p:txBody>
          <a:bodyPr anchor="t" rtlCol="false" tIns="0" lIns="0" bIns="0" rIns="0">
            <a:spAutoFit/>
          </a:bodyPr>
          <a:lstStyle/>
          <a:p>
            <a:pPr algn="l">
              <a:lnSpc>
                <a:spcPts val="6062"/>
              </a:lnSpc>
            </a:pPr>
            <a:r>
              <a:rPr lang="en-US" sz="4812" b="true">
                <a:solidFill>
                  <a:srgbClr val="FFFFFF"/>
                </a:solidFill>
                <a:latin typeface="Overpass Ultra-Bold"/>
                <a:ea typeface="Overpass Ultra-Bold"/>
                <a:cs typeface="Overpass Ultra-Bold"/>
                <a:sym typeface="Overpass Ultra-Bold"/>
              </a:rPr>
              <a:t>Integrarea cu Alte Platforme și Securitate</a:t>
            </a:r>
          </a:p>
        </p:txBody>
      </p:sp>
      <p:sp>
        <p:nvSpPr>
          <p:cNvPr name="TextBox 9" id="9"/>
          <p:cNvSpPr txBox="true"/>
          <p:nvPr/>
        </p:nvSpPr>
        <p:spPr>
          <a:xfrm rot="0">
            <a:off x="7905155" y="2647057"/>
            <a:ext cx="9335691" cy="980480"/>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Bit.ai se integrează cu o gamă largă de aplicații populare, creând un ecosistem de lucru unificat:</a:t>
            </a:r>
          </a:p>
        </p:txBody>
      </p:sp>
      <p:grpSp>
        <p:nvGrpSpPr>
          <p:cNvPr name="Group 10" id="10"/>
          <p:cNvGrpSpPr/>
          <p:nvPr/>
        </p:nvGrpSpPr>
        <p:grpSpPr>
          <a:xfrm rot="0">
            <a:off x="7905155" y="4061148"/>
            <a:ext cx="130820" cy="130820"/>
            <a:chOff x="0" y="0"/>
            <a:chExt cx="174427" cy="174427"/>
          </a:xfrm>
        </p:grpSpPr>
        <p:sp>
          <p:nvSpPr>
            <p:cNvPr name="Freeform 11" id="11"/>
            <p:cNvSpPr/>
            <p:nvPr/>
          </p:nvSpPr>
          <p:spPr>
            <a:xfrm flipH="false" flipV="false" rot="0">
              <a:off x="0" y="0"/>
              <a:ext cx="174498" cy="174498"/>
            </a:xfrm>
            <a:custGeom>
              <a:avLst/>
              <a:gdLst/>
              <a:ahLst/>
              <a:cxnLst/>
              <a:rect r="r" b="b" t="t" l="l"/>
              <a:pathLst>
                <a:path h="174498" w="174498">
                  <a:moveTo>
                    <a:pt x="0" y="87249"/>
                  </a:moveTo>
                  <a:cubicBezTo>
                    <a:pt x="0" y="38989"/>
                    <a:pt x="38989" y="0"/>
                    <a:pt x="87249" y="0"/>
                  </a:cubicBezTo>
                  <a:cubicBezTo>
                    <a:pt x="135509" y="0"/>
                    <a:pt x="174498" y="38989"/>
                    <a:pt x="174498" y="87249"/>
                  </a:cubicBezTo>
                  <a:cubicBezTo>
                    <a:pt x="174498" y="135509"/>
                    <a:pt x="135509" y="174498"/>
                    <a:pt x="87249" y="174498"/>
                  </a:cubicBezTo>
                  <a:cubicBezTo>
                    <a:pt x="38989" y="174498"/>
                    <a:pt x="0" y="135382"/>
                    <a:pt x="0" y="87249"/>
                  </a:cubicBezTo>
                  <a:close/>
                </a:path>
              </a:pathLst>
            </a:custGeom>
            <a:solidFill>
              <a:srgbClr val="F20374"/>
            </a:solidFill>
          </p:spPr>
        </p:sp>
      </p:grpSp>
      <p:sp>
        <p:nvSpPr>
          <p:cNvPr name="TextBox 12" id="12"/>
          <p:cNvSpPr txBox="true"/>
          <p:nvPr/>
        </p:nvSpPr>
        <p:spPr>
          <a:xfrm rot="0">
            <a:off x="8297764" y="3836342"/>
            <a:ext cx="3080147"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Integrări disponibile</a:t>
            </a:r>
          </a:p>
        </p:txBody>
      </p:sp>
      <p:sp>
        <p:nvSpPr>
          <p:cNvPr name="TextBox 13" id="13"/>
          <p:cNvSpPr txBox="true"/>
          <p:nvPr/>
        </p:nvSpPr>
        <p:spPr>
          <a:xfrm rot="0">
            <a:off x="8297764" y="4321225"/>
            <a:ext cx="8943082" cy="561677"/>
          </a:xfrm>
          <a:prstGeom prst="rect">
            <a:avLst/>
          </a:prstGeom>
        </p:spPr>
        <p:txBody>
          <a:bodyPr anchor="t" rtlCol="false" tIns="0" lIns="0" bIns="0" rIns="0">
            <a:spAutoFit/>
          </a:bodyPr>
          <a:lstStyle/>
          <a:p>
            <a:pPr algn="l" marL="301625" indent="-150812" lvl="1">
              <a:lnSpc>
                <a:spcPts val="3250"/>
              </a:lnSpc>
              <a:buFont typeface="Arial"/>
              <a:buChar char="•"/>
            </a:pPr>
            <a:r>
              <a:rPr lang="en-US" sz="2000">
                <a:solidFill>
                  <a:srgbClr val="E5E0DF"/>
                </a:solidFill>
                <a:latin typeface="Overpass"/>
                <a:ea typeface="Overpass"/>
                <a:cs typeface="Overpass"/>
                <a:sym typeface="Overpass"/>
              </a:rPr>
              <a:t>Google Drive, Dropbox, OneDrive - sincronizare de fișiere</a:t>
            </a:r>
          </a:p>
        </p:txBody>
      </p:sp>
      <p:sp>
        <p:nvSpPr>
          <p:cNvPr name="TextBox 14" id="14"/>
          <p:cNvSpPr txBox="true"/>
          <p:nvPr/>
        </p:nvSpPr>
        <p:spPr>
          <a:xfrm rot="0">
            <a:off x="8297764" y="4831556"/>
            <a:ext cx="8943082" cy="561677"/>
          </a:xfrm>
          <a:prstGeom prst="rect">
            <a:avLst/>
          </a:prstGeom>
        </p:spPr>
        <p:txBody>
          <a:bodyPr anchor="t" rtlCol="false" tIns="0" lIns="0" bIns="0" rIns="0">
            <a:spAutoFit/>
          </a:bodyPr>
          <a:lstStyle/>
          <a:p>
            <a:pPr algn="l" marL="301625" indent="-150812" lvl="1">
              <a:lnSpc>
                <a:spcPts val="3250"/>
              </a:lnSpc>
              <a:buFont typeface="Arial"/>
              <a:buChar char="•"/>
            </a:pPr>
            <a:r>
              <a:rPr lang="en-US" sz="2000">
                <a:solidFill>
                  <a:srgbClr val="E5E0DF"/>
                </a:solidFill>
                <a:latin typeface="Overpass"/>
                <a:ea typeface="Overpass"/>
                <a:cs typeface="Overpass"/>
                <a:sym typeface="Overpass"/>
              </a:rPr>
              <a:t>Slack, Microsoft Teams - notificări și distribuție</a:t>
            </a:r>
          </a:p>
        </p:txBody>
      </p:sp>
      <p:sp>
        <p:nvSpPr>
          <p:cNvPr name="TextBox 15" id="15"/>
          <p:cNvSpPr txBox="true"/>
          <p:nvPr/>
        </p:nvSpPr>
        <p:spPr>
          <a:xfrm rot="0">
            <a:off x="8297764" y="5341887"/>
            <a:ext cx="8943082" cy="561678"/>
          </a:xfrm>
          <a:prstGeom prst="rect">
            <a:avLst/>
          </a:prstGeom>
        </p:spPr>
        <p:txBody>
          <a:bodyPr anchor="t" rtlCol="false" tIns="0" lIns="0" bIns="0" rIns="0">
            <a:spAutoFit/>
          </a:bodyPr>
          <a:lstStyle/>
          <a:p>
            <a:pPr algn="l" marL="301625" indent="-150812" lvl="1">
              <a:lnSpc>
                <a:spcPts val="3250"/>
              </a:lnSpc>
              <a:buFont typeface="Arial"/>
              <a:buChar char="•"/>
            </a:pPr>
            <a:r>
              <a:rPr lang="en-US" sz="2000">
                <a:solidFill>
                  <a:srgbClr val="E5E0DF"/>
                </a:solidFill>
                <a:latin typeface="Overpass"/>
                <a:ea typeface="Overpass"/>
                <a:cs typeface="Overpass"/>
                <a:sym typeface="Overpass"/>
              </a:rPr>
              <a:t>Zapier - automatizări cu sute de alte aplicații</a:t>
            </a:r>
          </a:p>
        </p:txBody>
      </p:sp>
      <p:sp>
        <p:nvSpPr>
          <p:cNvPr name="TextBox 16" id="16"/>
          <p:cNvSpPr txBox="true"/>
          <p:nvPr/>
        </p:nvSpPr>
        <p:spPr>
          <a:xfrm rot="0">
            <a:off x="8297764" y="5852220"/>
            <a:ext cx="8943082" cy="561678"/>
          </a:xfrm>
          <a:prstGeom prst="rect">
            <a:avLst/>
          </a:prstGeom>
        </p:spPr>
        <p:txBody>
          <a:bodyPr anchor="t" rtlCol="false" tIns="0" lIns="0" bIns="0" rIns="0">
            <a:spAutoFit/>
          </a:bodyPr>
          <a:lstStyle/>
          <a:p>
            <a:pPr algn="l" marL="301625" indent="-150812" lvl="1">
              <a:lnSpc>
                <a:spcPts val="3250"/>
              </a:lnSpc>
              <a:buFont typeface="Arial"/>
              <a:buChar char="•"/>
            </a:pPr>
            <a:r>
              <a:rPr lang="en-US" sz="2000">
                <a:solidFill>
                  <a:srgbClr val="E5E0DF"/>
                </a:solidFill>
                <a:latin typeface="Overpass"/>
                <a:ea typeface="Overpass"/>
                <a:cs typeface="Overpass"/>
                <a:sym typeface="Overpass"/>
              </a:rPr>
              <a:t>API REST - integrări personalizate</a:t>
            </a:r>
          </a:p>
        </p:txBody>
      </p:sp>
      <p:grpSp>
        <p:nvGrpSpPr>
          <p:cNvPr name="Group 17" id="17"/>
          <p:cNvGrpSpPr/>
          <p:nvPr/>
        </p:nvGrpSpPr>
        <p:grpSpPr>
          <a:xfrm rot="0">
            <a:off x="7905155" y="7076554"/>
            <a:ext cx="130820" cy="130820"/>
            <a:chOff x="0" y="0"/>
            <a:chExt cx="174427" cy="174427"/>
          </a:xfrm>
        </p:grpSpPr>
        <p:sp>
          <p:nvSpPr>
            <p:cNvPr name="Freeform 18" id="18"/>
            <p:cNvSpPr/>
            <p:nvPr/>
          </p:nvSpPr>
          <p:spPr>
            <a:xfrm flipH="false" flipV="false" rot="0">
              <a:off x="0" y="0"/>
              <a:ext cx="174498" cy="174498"/>
            </a:xfrm>
            <a:custGeom>
              <a:avLst/>
              <a:gdLst/>
              <a:ahLst/>
              <a:cxnLst/>
              <a:rect r="r" b="b" t="t" l="l"/>
              <a:pathLst>
                <a:path h="174498" w="174498">
                  <a:moveTo>
                    <a:pt x="0" y="87249"/>
                  </a:moveTo>
                  <a:cubicBezTo>
                    <a:pt x="0" y="38989"/>
                    <a:pt x="38989" y="0"/>
                    <a:pt x="87249" y="0"/>
                  </a:cubicBezTo>
                  <a:cubicBezTo>
                    <a:pt x="135509" y="0"/>
                    <a:pt x="174498" y="38989"/>
                    <a:pt x="174498" y="87249"/>
                  </a:cubicBezTo>
                  <a:cubicBezTo>
                    <a:pt x="174498" y="135509"/>
                    <a:pt x="135509" y="174498"/>
                    <a:pt x="87249" y="174498"/>
                  </a:cubicBezTo>
                  <a:cubicBezTo>
                    <a:pt x="38989" y="174498"/>
                    <a:pt x="0" y="135382"/>
                    <a:pt x="0" y="87249"/>
                  </a:cubicBezTo>
                  <a:close/>
                </a:path>
              </a:pathLst>
            </a:custGeom>
            <a:solidFill>
              <a:srgbClr val="F20374"/>
            </a:solidFill>
          </p:spPr>
        </p:sp>
      </p:grpSp>
      <p:sp>
        <p:nvSpPr>
          <p:cNvPr name="TextBox 19" id="19"/>
          <p:cNvSpPr txBox="true"/>
          <p:nvPr/>
        </p:nvSpPr>
        <p:spPr>
          <a:xfrm rot="0">
            <a:off x="8297764" y="6851749"/>
            <a:ext cx="3080147" cy="470744"/>
          </a:xfrm>
          <a:prstGeom prst="rect">
            <a:avLst/>
          </a:prstGeom>
        </p:spPr>
        <p:txBody>
          <a:bodyPr anchor="t" rtlCol="false" tIns="0" lIns="0" bIns="0" rIns="0">
            <a:spAutoFit/>
          </a:bodyPr>
          <a:lstStyle/>
          <a:p>
            <a:pPr algn="l">
              <a:lnSpc>
                <a:spcPts val="3000"/>
              </a:lnSpc>
            </a:pPr>
            <a:r>
              <a:rPr lang="en-US" sz="2375" b="true">
                <a:solidFill>
                  <a:srgbClr val="E5E0DF"/>
                </a:solidFill>
                <a:latin typeface="Overpass Ultra-Bold"/>
                <a:ea typeface="Overpass Ultra-Bold"/>
                <a:cs typeface="Overpass Ultra-Bold"/>
                <a:sym typeface="Overpass Ultra-Bold"/>
              </a:rPr>
              <a:t>Măsuri de securitate</a:t>
            </a:r>
          </a:p>
        </p:txBody>
      </p:sp>
      <p:sp>
        <p:nvSpPr>
          <p:cNvPr name="TextBox 20" id="20"/>
          <p:cNvSpPr txBox="true"/>
          <p:nvPr/>
        </p:nvSpPr>
        <p:spPr>
          <a:xfrm rot="0">
            <a:off x="8297764" y="7336631"/>
            <a:ext cx="8943082" cy="561678"/>
          </a:xfrm>
          <a:prstGeom prst="rect">
            <a:avLst/>
          </a:prstGeom>
        </p:spPr>
        <p:txBody>
          <a:bodyPr anchor="t" rtlCol="false" tIns="0" lIns="0" bIns="0" rIns="0">
            <a:spAutoFit/>
          </a:bodyPr>
          <a:lstStyle/>
          <a:p>
            <a:pPr algn="l" marL="301625" indent="-150812" lvl="1">
              <a:lnSpc>
                <a:spcPts val="3250"/>
              </a:lnSpc>
              <a:buFont typeface="Arial"/>
              <a:buChar char="•"/>
            </a:pPr>
            <a:r>
              <a:rPr lang="en-US" sz="2000">
                <a:solidFill>
                  <a:srgbClr val="E5E0DF"/>
                </a:solidFill>
                <a:latin typeface="Overpass"/>
                <a:ea typeface="Overpass"/>
                <a:cs typeface="Overpass"/>
                <a:sym typeface="Overpass"/>
              </a:rPr>
              <a:t>Criptare SSL/TLS pentru transmisia datelor</a:t>
            </a:r>
          </a:p>
        </p:txBody>
      </p:sp>
      <p:sp>
        <p:nvSpPr>
          <p:cNvPr name="TextBox 21" id="21"/>
          <p:cNvSpPr txBox="true"/>
          <p:nvPr/>
        </p:nvSpPr>
        <p:spPr>
          <a:xfrm rot="0">
            <a:off x="8297764" y="7846962"/>
            <a:ext cx="8943082" cy="561677"/>
          </a:xfrm>
          <a:prstGeom prst="rect">
            <a:avLst/>
          </a:prstGeom>
        </p:spPr>
        <p:txBody>
          <a:bodyPr anchor="t" rtlCol="false" tIns="0" lIns="0" bIns="0" rIns="0">
            <a:spAutoFit/>
          </a:bodyPr>
          <a:lstStyle/>
          <a:p>
            <a:pPr algn="l" marL="301625" indent="-150812" lvl="1">
              <a:lnSpc>
                <a:spcPts val="3250"/>
              </a:lnSpc>
              <a:buFont typeface="Arial"/>
              <a:buChar char="•"/>
            </a:pPr>
            <a:r>
              <a:rPr lang="en-US" sz="2000">
                <a:solidFill>
                  <a:srgbClr val="E5E0DF"/>
                </a:solidFill>
                <a:latin typeface="Overpass"/>
                <a:ea typeface="Overpass"/>
                <a:cs typeface="Overpass"/>
                <a:sym typeface="Overpass"/>
              </a:rPr>
              <a:t>Autentificare cu doi factori (2FA)</a:t>
            </a:r>
          </a:p>
        </p:txBody>
      </p:sp>
      <p:sp>
        <p:nvSpPr>
          <p:cNvPr name="TextBox 22" id="22"/>
          <p:cNvSpPr txBox="true"/>
          <p:nvPr/>
        </p:nvSpPr>
        <p:spPr>
          <a:xfrm rot="0">
            <a:off x="8297764" y="8357295"/>
            <a:ext cx="8943082" cy="561678"/>
          </a:xfrm>
          <a:prstGeom prst="rect">
            <a:avLst/>
          </a:prstGeom>
        </p:spPr>
        <p:txBody>
          <a:bodyPr anchor="t" rtlCol="false" tIns="0" lIns="0" bIns="0" rIns="0">
            <a:spAutoFit/>
          </a:bodyPr>
          <a:lstStyle/>
          <a:p>
            <a:pPr algn="l" marL="301625" indent="-150812" lvl="1">
              <a:lnSpc>
                <a:spcPts val="3250"/>
              </a:lnSpc>
              <a:buFont typeface="Arial"/>
              <a:buChar char="•"/>
            </a:pPr>
            <a:r>
              <a:rPr lang="en-US" sz="2000">
                <a:solidFill>
                  <a:srgbClr val="E5E0DF"/>
                </a:solidFill>
                <a:latin typeface="Overpass"/>
                <a:ea typeface="Overpass"/>
                <a:cs typeface="Overpass"/>
                <a:sym typeface="Overpass"/>
              </a:rPr>
              <a:t>Conformitate GDPR, HIPAA, SOC 2 Type II</a:t>
            </a:r>
          </a:p>
        </p:txBody>
      </p:sp>
      <p:sp>
        <p:nvSpPr>
          <p:cNvPr name="TextBox 23" id="23"/>
          <p:cNvSpPr txBox="true"/>
          <p:nvPr/>
        </p:nvSpPr>
        <p:spPr>
          <a:xfrm rot="0">
            <a:off x="8297764" y="8867626"/>
            <a:ext cx="8943082" cy="561677"/>
          </a:xfrm>
          <a:prstGeom prst="rect">
            <a:avLst/>
          </a:prstGeom>
        </p:spPr>
        <p:txBody>
          <a:bodyPr anchor="t" rtlCol="false" tIns="0" lIns="0" bIns="0" rIns="0">
            <a:spAutoFit/>
          </a:bodyPr>
          <a:lstStyle/>
          <a:p>
            <a:pPr algn="l" marL="301625" indent="-150812" lvl="1">
              <a:lnSpc>
                <a:spcPts val="3250"/>
              </a:lnSpc>
              <a:buFont typeface="Arial"/>
              <a:buChar char="•"/>
            </a:pPr>
            <a:r>
              <a:rPr lang="en-US" sz="2000">
                <a:solidFill>
                  <a:srgbClr val="E5E0DF"/>
                </a:solidFill>
                <a:latin typeface="Overpass"/>
                <a:ea typeface="Overpass"/>
                <a:cs typeface="Overpass"/>
                <a:sym typeface="Overpass"/>
              </a:rPr>
              <a:t>Safeuri de date în centre securizate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18288000" cy="10287000"/>
            <a:chOff x="0" y="0"/>
            <a:chExt cx="24384000" cy="13716000"/>
          </a:xfrm>
        </p:grpSpPr>
        <p:sp>
          <p:nvSpPr>
            <p:cNvPr name="Freeform 3" id="3" descr="preencoded.png"/>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lnTo>
                    <a:pt x="0" y="0"/>
                  </a:lnTo>
                  <a:close/>
                </a:path>
              </a:pathLst>
            </a:custGeom>
            <a:blipFill>
              <a:blip r:embed="rId3"/>
              <a:stretch>
                <a:fillRect l="0" t="0" r="0" b="0"/>
              </a:stretch>
            </a:blip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252222">
                <a:alpha val="90196"/>
              </a:srgbClr>
            </a:solidFill>
          </p:spPr>
        </p:sp>
      </p:grpSp>
      <p:grpSp>
        <p:nvGrpSpPr>
          <p:cNvPr name="Group 6" id="6"/>
          <p:cNvGrpSpPr>
            <a:grpSpLocks noChangeAspect="true"/>
          </p:cNvGrpSpPr>
          <p:nvPr/>
        </p:nvGrpSpPr>
        <p:grpSpPr>
          <a:xfrm rot="0">
            <a:off x="0" y="0"/>
            <a:ext cx="6858000" cy="10287000"/>
            <a:chOff x="0" y="0"/>
            <a:chExt cx="9144000" cy="13716000"/>
          </a:xfrm>
        </p:grpSpPr>
        <p:sp>
          <p:nvSpPr>
            <p:cNvPr name="Freeform 7" id="7" descr="preencoded.png"/>
            <p:cNvSpPr/>
            <p:nvPr/>
          </p:nvSpPr>
          <p:spPr>
            <a:xfrm flipH="false" flipV="false" rot="0">
              <a:off x="0" y="0"/>
              <a:ext cx="9144000" cy="13716000"/>
            </a:xfrm>
            <a:custGeom>
              <a:avLst/>
              <a:gdLst/>
              <a:ahLst/>
              <a:cxnLst/>
              <a:rect r="r" b="b" t="t" l="l"/>
              <a:pathLst>
                <a:path h="13716000" w="9144000">
                  <a:moveTo>
                    <a:pt x="0" y="0"/>
                  </a:moveTo>
                  <a:lnTo>
                    <a:pt x="9144000" y="0"/>
                  </a:lnTo>
                  <a:lnTo>
                    <a:pt x="9144000" y="13716000"/>
                  </a:lnTo>
                  <a:lnTo>
                    <a:pt x="0" y="13716000"/>
                  </a:lnTo>
                  <a:lnTo>
                    <a:pt x="0" y="0"/>
                  </a:lnTo>
                  <a:close/>
                </a:path>
              </a:pathLst>
            </a:custGeom>
            <a:blipFill>
              <a:blip r:embed="rId4"/>
              <a:stretch>
                <a:fillRect l="0" t="0" r="0" b="0"/>
              </a:stretch>
            </a:blipFill>
          </p:spPr>
        </p:sp>
      </p:grpSp>
      <p:sp>
        <p:nvSpPr>
          <p:cNvPr name="TextBox 8" id="8"/>
          <p:cNvSpPr txBox="true"/>
          <p:nvPr/>
        </p:nvSpPr>
        <p:spPr>
          <a:xfrm rot="0">
            <a:off x="7905155" y="949672"/>
            <a:ext cx="8871942" cy="912763"/>
          </a:xfrm>
          <a:prstGeom prst="rect">
            <a:avLst/>
          </a:prstGeom>
        </p:spPr>
        <p:txBody>
          <a:bodyPr anchor="t" rtlCol="false" tIns="0" lIns="0" bIns="0" rIns="0">
            <a:spAutoFit/>
          </a:bodyPr>
          <a:lstStyle/>
          <a:p>
            <a:pPr algn="l">
              <a:lnSpc>
                <a:spcPts val="6062"/>
              </a:lnSpc>
            </a:pPr>
            <a:r>
              <a:rPr lang="en-US" sz="4812" b="true">
                <a:solidFill>
                  <a:srgbClr val="FFFFFF"/>
                </a:solidFill>
                <a:latin typeface="Overpass Ultra-Bold"/>
                <a:ea typeface="Overpass Ultra-Bold"/>
                <a:cs typeface="Overpass Ultra-Bold"/>
                <a:sym typeface="Overpass Ultra-Bold"/>
              </a:rPr>
              <a:t>Bit.ai în Educație și Industria IT</a:t>
            </a:r>
          </a:p>
        </p:txBody>
      </p:sp>
      <p:sp>
        <p:nvSpPr>
          <p:cNvPr name="TextBox 9" id="9"/>
          <p:cNvSpPr txBox="true"/>
          <p:nvPr/>
        </p:nvSpPr>
        <p:spPr>
          <a:xfrm rot="0">
            <a:off x="7905155" y="2431107"/>
            <a:ext cx="3696295" cy="585936"/>
          </a:xfrm>
          <a:prstGeom prst="rect">
            <a:avLst/>
          </a:prstGeom>
        </p:spPr>
        <p:txBody>
          <a:bodyPr anchor="t" rtlCol="false" tIns="0" lIns="0" bIns="0" rIns="0">
            <a:spAutoFit/>
          </a:bodyPr>
          <a:lstStyle/>
          <a:p>
            <a:pPr algn="l">
              <a:lnSpc>
                <a:spcPts val="3625"/>
              </a:lnSpc>
            </a:pPr>
            <a:r>
              <a:rPr lang="en-US" sz="2874" b="true">
                <a:solidFill>
                  <a:srgbClr val="000000"/>
                </a:solidFill>
                <a:latin typeface="Overpass Ultra-Bold"/>
                <a:ea typeface="Overpass Ultra-Bold"/>
                <a:cs typeface="Overpass Ultra-Bold"/>
                <a:sym typeface="Overpass Ultra-Bold"/>
              </a:rPr>
              <a:t>🎓</a:t>
            </a:r>
            <a:r>
              <a:rPr lang="en-US" sz="2874" b="true">
                <a:solidFill>
                  <a:srgbClr val="FFFFFF"/>
                </a:solidFill>
                <a:latin typeface="Overpass Ultra-Bold"/>
                <a:ea typeface="Overpass Ultra-Bold"/>
                <a:cs typeface="Overpass Ultra-Bold"/>
                <a:sym typeface="Overpass Ultra-Bold"/>
              </a:rPr>
              <a:t> În Educație</a:t>
            </a:r>
          </a:p>
        </p:txBody>
      </p:sp>
      <p:sp>
        <p:nvSpPr>
          <p:cNvPr name="TextBox 10" id="10"/>
          <p:cNvSpPr txBox="true"/>
          <p:nvPr/>
        </p:nvSpPr>
        <p:spPr>
          <a:xfrm rot="0">
            <a:off x="7905155" y="3135957"/>
            <a:ext cx="4348460" cy="3912096"/>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Bit.ai transformă procesul educațional prin facilitarea colaborării dintre profesori și studenți. Profesorii pot crea materiale didactice interactive, iar studenții pot colabora la proiecte comune în timp real. Platforma permite evaluarea mai eficientă și feedback instantaneu.</a:t>
            </a:r>
          </a:p>
        </p:txBody>
      </p:sp>
      <p:sp>
        <p:nvSpPr>
          <p:cNvPr name="TextBox 11" id="11"/>
          <p:cNvSpPr txBox="true"/>
          <p:nvPr/>
        </p:nvSpPr>
        <p:spPr>
          <a:xfrm rot="0">
            <a:off x="7905155" y="7140774"/>
            <a:ext cx="4348460" cy="1818085"/>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Universitățile tehnice o utilizează pentru a coordona proiecte capstone și pentru a menține repository-uri de cunoștințe tehnice.</a:t>
            </a:r>
          </a:p>
        </p:txBody>
      </p:sp>
      <p:sp>
        <p:nvSpPr>
          <p:cNvPr name="TextBox 12" id="12"/>
          <p:cNvSpPr txBox="true"/>
          <p:nvPr/>
        </p:nvSpPr>
        <p:spPr>
          <a:xfrm rot="0">
            <a:off x="12901910" y="2431107"/>
            <a:ext cx="3696295" cy="585936"/>
          </a:xfrm>
          <a:prstGeom prst="rect">
            <a:avLst/>
          </a:prstGeom>
        </p:spPr>
        <p:txBody>
          <a:bodyPr anchor="t" rtlCol="false" tIns="0" lIns="0" bIns="0" rIns="0">
            <a:spAutoFit/>
          </a:bodyPr>
          <a:lstStyle/>
          <a:p>
            <a:pPr algn="l">
              <a:lnSpc>
                <a:spcPts val="3625"/>
              </a:lnSpc>
            </a:pPr>
            <a:r>
              <a:rPr lang="en-US" sz="2874" b="true">
                <a:solidFill>
                  <a:srgbClr val="000000"/>
                </a:solidFill>
                <a:latin typeface="Overpass Ultra-Bold"/>
                <a:ea typeface="Overpass Ultra-Bold"/>
                <a:cs typeface="Overpass Ultra-Bold"/>
                <a:sym typeface="Overpass Ultra-Bold"/>
              </a:rPr>
              <a:t>💻</a:t>
            </a:r>
            <a:r>
              <a:rPr lang="en-US" sz="2874" b="true">
                <a:solidFill>
                  <a:srgbClr val="FFFFFF"/>
                </a:solidFill>
                <a:latin typeface="Overpass Ultra-Bold"/>
                <a:ea typeface="Overpass Ultra-Bold"/>
                <a:cs typeface="Overpass Ultra-Bold"/>
                <a:sym typeface="Overpass Ultra-Bold"/>
              </a:rPr>
              <a:t> În Industria IT</a:t>
            </a:r>
          </a:p>
        </p:txBody>
      </p:sp>
      <p:sp>
        <p:nvSpPr>
          <p:cNvPr name="TextBox 13" id="13"/>
          <p:cNvSpPr txBox="true"/>
          <p:nvPr/>
        </p:nvSpPr>
        <p:spPr>
          <a:xfrm rot="0">
            <a:off x="12901910" y="3135957"/>
            <a:ext cx="4348460" cy="2655689"/>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Echipele de dezvoltare software folosesc Bit.ai pentru documentarea API-urilor, procese și fluxuri de lucru. Este ideală pentru onboarding rapid de ingineri noi și pentru menținerea unui knowledge base centralizat.</a:t>
            </a:r>
          </a:p>
        </p:txBody>
      </p:sp>
      <p:sp>
        <p:nvSpPr>
          <p:cNvPr name="TextBox 14" id="14"/>
          <p:cNvSpPr txBox="true"/>
          <p:nvPr/>
        </p:nvSpPr>
        <p:spPr>
          <a:xfrm rot="0">
            <a:off x="12901910" y="5884366"/>
            <a:ext cx="4348460" cy="1399282"/>
          </a:xfrm>
          <a:prstGeom prst="rect">
            <a:avLst/>
          </a:prstGeom>
        </p:spPr>
        <p:txBody>
          <a:bodyPr anchor="t" rtlCol="false" tIns="0" lIns="0" bIns="0" rIns="0">
            <a:spAutoFit/>
          </a:bodyPr>
          <a:lstStyle/>
          <a:p>
            <a:pPr algn="l">
              <a:lnSpc>
                <a:spcPts val="3250"/>
              </a:lnSpc>
            </a:pPr>
            <a:r>
              <a:rPr lang="en-US" sz="2000">
                <a:solidFill>
                  <a:srgbClr val="E5E0DF"/>
                </a:solidFill>
                <a:latin typeface="Overpass"/>
                <a:ea typeface="Overpass"/>
                <a:cs typeface="Overpass"/>
                <a:sym typeface="Overpass"/>
              </a:rPr>
              <a:t>Se utilizează și pentru gestionarea proiectelor, specificații tehnice și best practices în cadrul organizației.</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DAG2fYdm2Lk</dc:identifier>
  <dcterms:modified xsi:type="dcterms:W3CDTF">2011-08-01T06:04:30Z</dcterms:modified>
  <cp:revision>1</cp:revision>
  <dc:title>Platforma-de-Colaborare-Bitai.pptx</dc:title>
</cp:coreProperties>
</file>

<file path=docProps/thumbnail.jpeg>
</file>